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56" r:id="rId2"/>
    <p:sldId id="276" r:id="rId3"/>
    <p:sldId id="277" r:id="rId4"/>
    <p:sldId id="278" r:id="rId5"/>
    <p:sldId id="272" r:id="rId6"/>
    <p:sldId id="325" r:id="rId7"/>
    <p:sldId id="331" r:id="rId8"/>
    <p:sldId id="332" r:id="rId9"/>
    <p:sldId id="333" r:id="rId10"/>
    <p:sldId id="334" r:id="rId11"/>
    <p:sldId id="335" r:id="rId12"/>
    <p:sldId id="336" r:id="rId13"/>
    <p:sldId id="337" r:id="rId14"/>
    <p:sldId id="338" r:id="rId15"/>
    <p:sldId id="339" r:id="rId16"/>
    <p:sldId id="340" r:id="rId17"/>
    <p:sldId id="341" r:id="rId18"/>
    <p:sldId id="342" r:id="rId19"/>
    <p:sldId id="343" r:id="rId20"/>
    <p:sldId id="308" r:id="rId21"/>
    <p:sldId id="311" r:id="rId22"/>
    <p:sldId id="312" r:id="rId23"/>
    <p:sldId id="319" r:id="rId24"/>
    <p:sldId id="320" r:id="rId25"/>
    <p:sldId id="321" r:id="rId26"/>
    <p:sldId id="313" r:id="rId27"/>
    <p:sldId id="345" r:id="rId28"/>
    <p:sldId id="314" r:id="rId29"/>
    <p:sldId id="315" r:id="rId30"/>
    <p:sldId id="316" r:id="rId31"/>
    <p:sldId id="317" r:id="rId32"/>
    <p:sldId id="293" r:id="rId33"/>
    <p:sldId id="286" r:id="rId34"/>
    <p:sldId id="289" r:id="rId3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99"/>
    <a:srgbClr val="A01482"/>
    <a:srgbClr val="D60093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598" autoAdjust="0"/>
  </p:normalViewPr>
  <p:slideViewPr>
    <p:cSldViewPr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er\&#1086;&#1073;&#1084;&#1077;&#1085;&#1082;&#1072;%20&#1072;&#1076;&#1084;&#1080;&#1085;&#1080;&#1089;&#1090;&#1088;&#1072;&#1094;&#1080;&#1080;\&#1064;&#1072;&#1073;&#1072;&#1088;&#1095;&#1080;&#1085;&#1072;%20&#1042;.&#1048;\&#1086;&#1090;%20&#1058;&#1077;&#1088;&#1077;&#1097;&#1077;&#1085;&#1082;&#1086;\&#1086;&#1090;&#1095;&#1077;&#1090;%20&#1075;&#1083;&#1072;&#1074;&#1099;%20&#1090;&#1072;&#1073;.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effectLst>
          <a:glow rad="101600">
            <a:schemeClr val="accent1">
              <a:satMod val="175000"/>
              <a:alpha val="40000"/>
            </a:schemeClr>
          </a:glow>
        </a:effectLst>
      </c:spPr>
    </c:title>
    <c:autoTitleDeleted val="0"/>
    <c:view3D>
      <c:rotX val="15"/>
      <c:rotY val="20"/>
      <c:rAngAx val="1"/>
    </c:view3D>
    <c:floor>
      <c:thickness val="0"/>
    </c:floor>
    <c:sideWall>
      <c:thickness val="0"/>
      <c:spPr>
        <a:pattFill prst="pct20">
          <a:fgClr>
            <a:schemeClr val="accent1"/>
          </a:fgClr>
          <a:bgClr>
            <a:schemeClr val="bg1"/>
          </a:bgClr>
        </a:pattFill>
        <a:ln>
          <a:solidFill>
            <a:schemeClr val="accent1"/>
          </a:solidFill>
        </a:ln>
      </c:spPr>
    </c:sideWall>
    <c:backWall>
      <c:thickness val="0"/>
      <c:spPr>
        <a:pattFill prst="pct20">
          <a:fgClr>
            <a:schemeClr val="accent1"/>
          </a:fgClr>
          <a:bgClr>
            <a:schemeClr val="bg1"/>
          </a:bgClr>
        </a:pattFill>
        <a:ln>
          <a:solidFill>
            <a:schemeClr val="accent1"/>
          </a:solidFill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3181</c:v>
                </c:pt>
                <c:pt idx="1">
                  <c:v>3035</c:v>
                </c:pt>
                <c:pt idx="2">
                  <c:v>2928</c:v>
                </c:pt>
                <c:pt idx="3">
                  <c:v>3003</c:v>
                </c:pt>
                <c:pt idx="4">
                  <c:v>2925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82804096"/>
        <c:axId val="82809984"/>
        <c:axId val="0"/>
      </c:bar3DChart>
      <c:catAx>
        <c:axId val="828040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2809984"/>
        <c:crosses val="autoZero"/>
        <c:auto val="1"/>
        <c:lblAlgn val="ctr"/>
        <c:lblOffset val="100"/>
        <c:noMultiLvlLbl val="0"/>
      </c:catAx>
      <c:valAx>
        <c:axId val="828099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280409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Баланс трудовых ресурсов,</a:t>
            </a:r>
            <a:r>
              <a:rPr lang="ru-RU" baseline="0"/>
              <a:t> чел.</a:t>
            </a:r>
            <a:endParaRPr lang="ru-RU"/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Лист5!$B$26:$I$26</c:f>
              <c:strCache>
                <c:ptCount val="1"/>
                <c:pt idx="0">
                  <c:v>Численность трудовых ресурсов </c:v>
                </c:pt>
              </c:strCache>
            </c:strRef>
          </c:tx>
          <c:invertIfNegative val="0"/>
          <c:cat>
            <c:numRef>
              <c:f>Лист5!$J$25:$N$25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Лист5!$J$26:$N$26</c:f>
              <c:numCache>
                <c:formatCode>General</c:formatCode>
                <c:ptCount val="5"/>
                <c:pt idx="0">
                  <c:v>2108</c:v>
                </c:pt>
                <c:pt idx="1">
                  <c:v>1891</c:v>
                </c:pt>
                <c:pt idx="2">
                  <c:v>1878</c:v>
                </c:pt>
                <c:pt idx="3">
                  <c:v>1850</c:v>
                </c:pt>
                <c:pt idx="4">
                  <c:v>1850</c:v>
                </c:pt>
              </c:numCache>
            </c:numRef>
          </c:val>
        </c:ser>
        <c:ser>
          <c:idx val="1"/>
          <c:order val="1"/>
          <c:tx>
            <c:strRef>
              <c:f>Лист5!$B$27:$I$27</c:f>
              <c:strCache>
                <c:ptCount val="1"/>
                <c:pt idx="0">
                  <c:v>Экономически активное население </c:v>
                </c:pt>
              </c:strCache>
            </c:strRef>
          </c:tx>
          <c:invertIfNegative val="0"/>
          <c:cat>
            <c:numRef>
              <c:f>Лист5!$J$25:$N$25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Лист5!$J$27:$N$27</c:f>
              <c:numCache>
                <c:formatCode>General</c:formatCode>
                <c:ptCount val="5"/>
                <c:pt idx="0">
                  <c:v>1973</c:v>
                </c:pt>
                <c:pt idx="1">
                  <c:v>1779</c:v>
                </c:pt>
                <c:pt idx="2">
                  <c:v>1766</c:v>
                </c:pt>
                <c:pt idx="3">
                  <c:v>1740</c:v>
                </c:pt>
                <c:pt idx="4">
                  <c:v>1740</c:v>
                </c:pt>
              </c:numCache>
            </c:numRef>
          </c:val>
        </c:ser>
        <c:ser>
          <c:idx val="2"/>
          <c:order val="2"/>
          <c:tx>
            <c:strRef>
              <c:f>Лист5!$B$28:$I$28</c:f>
              <c:strCache>
                <c:ptCount val="1"/>
                <c:pt idx="0">
                  <c:v>Численность занятых в экономике </c:v>
                </c:pt>
              </c:strCache>
            </c:strRef>
          </c:tx>
          <c:invertIfNegative val="0"/>
          <c:cat>
            <c:numRef>
              <c:f>Лист5!$J$25:$N$25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Лист5!$J$28:$N$28</c:f>
              <c:numCache>
                <c:formatCode>#,##0.0</c:formatCode>
                <c:ptCount val="5"/>
                <c:pt idx="0">
                  <c:v>1919</c:v>
                </c:pt>
                <c:pt idx="1">
                  <c:v>1721</c:v>
                </c:pt>
                <c:pt idx="2">
                  <c:v>1708</c:v>
                </c:pt>
                <c:pt idx="3">
                  <c:v>1683</c:v>
                </c:pt>
                <c:pt idx="4">
                  <c:v>1683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75213440"/>
        <c:axId val="75231616"/>
        <c:axId val="0"/>
      </c:bar3DChart>
      <c:catAx>
        <c:axId val="75213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75231616"/>
        <c:crosses val="autoZero"/>
        <c:auto val="1"/>
        <c:lblAlgn val="ctr"/>
        <c:lblOffset val="100"/>
        <c:noMultiLvlLbl val="0"/>
      </c:catAx>
      <c:valAx>
        <c:axId val="7523161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7521344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0570969496891278"/>
          <c:y val="0.82881186359417491"/>
          <c:w val="0.78858061006217461"/>
          <c:h val="0.17118813640582528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89ED2-7E35-402A-8927-4F7822EA8C58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13552F-CC2D-4C4A-BBA5-FC755C046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782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3552F-CC2D-4C4A-BBA5-FC755C046234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60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3552F-CC2D-4C4A-BBA5-FC755C046234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39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Круглый стол с главой поселения </a:t>
            </a:r>
            <a:r>
              <a:rPr lang="ru-RU" dirty="0" err="1" smtClean="0"/>
              <a:t>Е.В.Белослудцевым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3552F-CC2D-4C4A-BBA5-FC755C046234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352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Круглый стол с главой поселения </a:t>
            </a:r>
            <a:r>
              <a:rPr lang="ru-RU" dirty="0" err="1" smtClean="0"/>
              <a:t>Е.В.Белослудцевым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3552F-CC2D-4C4A-BBA5-FC755C046234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352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Установка поклонного креста</a:t>
            </a:r>
            <a:r>
              <a:rPr lang="ru-RU" baseline="0" dirty="0" smtClean="0"/>
              <a:t> в въезда в </a:t>
            </a:r>
            <a:r>
              <a:rPr lang="ru-RU" baseline="0" dirty="0" err="1" smtClean="0"/>
              <a:t>д.Ушья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3552F-CC2D-4C4A-BBA5-FC755C046234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467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ABF9BD-73E9-4664-AF23-25572EB5BB00}" type="datetimeFigureOut">
              <a:rPr lang="ru-RU" smtClean="0"/>
              <a:pPr>
                <a:defRPr/>
              </a:pPr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E74B0B-DC9D-4F3A-AE8D-2E364A2A602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757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DF81EE-6364-4352-94A7-36A3840E9465}" type="datetimeFigureOut">
              <a:rPr lang="ru-RU" smtClean="0"/>
              <a:pPr>
                <a:defRPr/>
              </a:pPr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AA619D-5EB3-4DA3-8482-1D61A146D61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09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37465B-2A80-4573-A6B2-F87DB6F54566}" type="datetimeFigureOut">
              <a:rPr lang="ru-RU" smtClean="0"/>
              <a:pPr>
                <a:defRPr/>
              </a:pPr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B4342C-E05E-4C0E-ADEC-AC5B06AC2A8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208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42F586-6735-4665-BACF-7929840E0391}" type="datetimeFigureOut">
              <a:rPr lang="ru-RU" smtClean="0"/>
              <a:pPr>
                <a:defRPr/>
              </a:pPr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A45B9B-029B-458B-BFA1-02A3D2390D1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916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D1036C-3644-4468-B068-070DF087252A}" type="datetimeFigureOut">
              <a:rPr lang="ru-RU" smtClean="0"/>
              <a:pPr>
                <a:defRPr/>
              </a:pPr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0E033-3272-41CB-B1A7-4D4B12759A5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665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FDCD30-A233-460B-B470-1EAFE69A7A1B}" type="datetimeFigureOut">
              <a:rPr lang="ru-RU" smtClean="0"/>
              <a:pPr>
                <a:defRPr/>
              </a:pPr>
              <a:t>18.02.2021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2D777-149A-48C1-ABDD-D6661BA3011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111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6F50E8-5414-43E6-AC34-0A18CE802970}" type="datetimeFigureOut">
              <a:rPr lang="ru-RU" smtClean="0"/>
              <a:pPr>
                <a:defRPr/>
              </a:pPr>
              <a:t>18.02.2021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557550-60F7-4440-810E-53CB0157A2C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775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F89584-FDF0-4A20-8735-A61675CC4F46}" type="datetimeFigureOut">
              <a:rPr lang="ru-RU" smtClean="0"/>
              <a:pPr>
                <a:defRPr/>
              </a:pPr>
              <a:t>18.02.2021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38E056-F251-430F-99AB-339A8A23597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0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78626A-A937-447E-B144-9470020AA3EF}" type="datetimeFigureOut">
              <a:rPr lang="ru-RU" smtClean="0"/>
              <a:pPr>
                <a:defRPr/>
              </a:pPr>
              <a:t>18.02.2021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BFEE05-4893-4253-BF41-2BC4BFAC4EB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73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FF701B-9EFD-4F7D-AC06-98A02C091DEB}" type="datetimeFigureOut">
              <a:rPr lang="ru-RU" smtClean="0"/>
              <a:pPr>
                <a:defRPr/>
              </a:pPr>
              <a:t>18.02.2021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FD8BD2-14E2-4349-953B-874E3C89751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295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77BC3A-8CFB-4384-8792-D25AD943796A}" type="datetimeFigureOut">
              <a:rPr lang="ru-RU" smtClean="0"/>
              <a:pPr>
                <a:defRPr/>
              </a:pPr>
              <a:t>18.02.2021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DDD4E1-5016-4676-A8FA-9DCA8A112A6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813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03A8736-EE61-4581-8948-E04E1B6CA539}" type="datetimeFigureOut">
              <a:rPr lang="ru-RU" smtClean="0"/>
              <a:pPr>
                <a:defRPr/>
              </a:pPr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5A16F33-652C-4345-8E31-7637E90C43A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944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57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jpeg"/><Relationship Id="rId10" Type="http://schemas.openxmlformats.org/officeDocument/2006/relationships/image" Target="../media/image10.jpeg"/><Relationship Id="rId4" Type="http://schemas.openxmlformats.org/officeDocument/2006/relationships/image" Target="../media/image3.jpe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4" descr="ornament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5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Рисунок 4" descr="ornament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93175" y="0"/>
            <a:ext cx="250825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кругленный прямоугольник 8"/>
          <p:cNvSpPr/>
          <p:nvPr/>
        </p:nvSpPr>
        <p:spPr>
          <a:xfrm>
            <a:off x="1043608" y="116632"/>
            <a:ext cx="7200800" cy="648072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Сельское поселение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Мулымья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Кондинский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район  Ханты – Мансийский автономный округ - Югра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755576" y="1988841"/>
            <a:ext cx="8136904" cy="14700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ОТЧЁТ ГЛАВЫ СЕЛЬСКОГО ПОСЕЛЕНИЯ МУЛЫМЬЯ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4000" b="1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о результатах деятельности администрации </a:t>
            </a:r>
            <a:br>
              <a:rPr lang="ru-RU" sz="4000" b="1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4000" b="1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за 2020 год</a:t>
            </a:r>
            <a:endParaRPr lang="ru-RU" sz="4000" b="1" dirty="0" smtClean="0">
              <a:ln w="18415" cmpd="sng">
                <a:solidFill>
                  <a:srgbClr val="C00000"/>
                </a:solidFill>
                <a:prstDash val="solid"/>
              </a:ln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2054" name="Рисунок 4" descr="ornament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6607175"/>
            <a:ext cx="871378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39552" y="116632"/>
            <a:ext cx="8136904" cy="79208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Отчет главы сельского поселения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Мулымья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о результатах деятельности  администрации  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 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2020 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год</a:t>
            </a:r>
          </a:p>
        </p:txBody>
      </p:sp>
      <p:pic>
        <p:nvPicPr>
          <p:cNvPr id="24579" name="Рисунок 4" descr="ornamen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5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Рисунок 4" descr="ornamen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6607175"/>
            <a:ext cx="871378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Рисунок 4" descr="ornamen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93175" y="0"/>
            <a:ext cx="250825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6" name="TextBox 18"/>
          <p:cNvSpPr txBox="1">
            <a:spLocks noChangeArrowheads="1"/>
          </p:cNvSpPr>
          <p:nvPr/>
        </p:nvSpPr>
        <p:spPr bwMode="auto">
          <a:xfrm>
            <a:off x="1258888" y="3929063"/>
            <a:ext cx="45275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 i="1">
                <a:solidFill>
                  <a:srgbClr val="FF0000"/>
                </a:solidFill>
              </a:rPr>
              <a:t> обелиск п. Мулымья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3126" y="1754849"/>
            <a:ext cx="8099314" cy="369332"/>
          </a:xfrm>
          <a:prstGeom prst="rect">
            <a:avLst/>
          </a:prstGeom>
          <a:solidFill>
            <a:schemeClr val="lt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i="1" dirty="0">
                <a:solidFill>
                  <a:srgbClr val="FF0000"/>
                </a:solidFill>
              </a:rPr>
              <a:t> </a:t>
            </a:r>
            <a:r>
              <a:rPr lang="ru-RU" i="1" dirty="0" smtClean="0">
                <a:solidFill>
                  <a:srgbClr val="FF0000"/>
                </a:solidFill>
              </a:rPr>
              <a:t>                                         Ремонт  колодцев  в  </a:t>
            </a:r>
            <a:r>
              <a:rPr lang="ru-RU" i="1" dirty="0" err="1" smtClean="0">
                <a:solidFill>
                  <a:srgbClr val="FF0000"/>
                </a:solidFill>
              </a:rPr>
              <a:t>п.Назарово</a:t>
            </a:r>
            <a:r>
              <a:rPr lang="ru-RU" i="1" dirty="0" smtClean="0">
                <a:solidFill>
                  <a:srgbClr val="FF0000"/>
                </a:solidFill>
              </a:rPr>
              <a:t>  </a:t>
            </a: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13" name="Рисунок 12" descr="D:\Desktop\отчет главы 2021\Благоустройство 2020 фото\назарово\назарово волгоградская 1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4" y="2348879"/>
            <a:ext cx="3996444" cy="4084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 Box 2"/>
          <p:cNvSpPr txBox="1">
            <a:spLocks noGrp="1" noChangeArrowheads="1"/>
          </p:cNvSpPr>
          <p:nvPr>
            <p:ph type="title"/>
          </p:nvPr>
        </p:nvSpPr>
        <p:spPr>
          <a:xfrm>
            <a:off x="457200" y="908720"/>
            <a:ext cx="8229600" cy="576064"/>
          </a:xfrm>
          <a:gradFill>
            <a:gsLst>
              <a:gs pos="0">
                <a:srgbClr val="5E9EFF">
                  <a:alpha val="37000"/>
                </a:srgbClr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0" scaled="1"/>
          </a:gra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039" tIns="40022" rIns="80039" bIns="40022"/>
          <a:lstStyle/>
          <a:p>
            <a:pPr>
              <a:defRPr/>
            </a:pPr>
            <a:r>
              <a:rPr lang="ru-RU" sz="1600" b="1" i="1" kern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БЛАГОУСТРОЙСТВО</a:t>
            </a:r>
          </a:p>
        </p:txBody>
      </p:sp>
      <p:pic>
        <p:nvPicPr>
          <p:cNvPr id="14" name="Объект 13" descr="D:\Desktop\отчет главы 2021\Благоустройство 2020 фото\назарово\назарово колодец.jpg"/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26" y="2348878"/>
            <a:ext cx="4049657" cy="4084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6693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39552" y="116632"/>
            <a:ext cx="8136904" cy="79208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Отчет главы сельского поселения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Мулымья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о результатах деятельности  администрации  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 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2020 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год</a:t>
            </a:r>
          </a:p>
        </p:txBody>
      </p:sp>
      <p:pic>
        <p:nvPicPr>
          <p:cNvPr id="24579" name="Рисунок 4" descr="ornamen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5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Рисунок 4" descr="ornamen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6607175"/>
            <a:ext cx="871378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Рисунок 4" descr="ornamen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93175" y="0"/>
            <a:ext cx="250825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"/>
          <p:cNvSpPr txBox="1">
            <a:spLocks noGrp="1" noChangeArrowheads="1"/>
          </p:cNvSpPr>
          <p:nvPr>
            <p:ph type="title"/>
          </p:nvPr>
        </p:nvSpPr>
        <p:spPr>
          <a:xfrm>
            <a:off x="457200" y="980728"/>
            <a:ext cx="8229600" cy="436910"/>
          </a:xfrm>
          <a:gradFill>
            <a:gsLst>
              <a:gs pos="0">
                <a:srgbClr val="5E9EFF">
                  <a:alpha val="37000"/>
                </a:srgbClr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0" scaled="1"/>
          </a:gra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039" tIns="40022" rIns="80039" bIns="40022"/>
          <a:lstStyle/>
          <a:p>
            <a:pPr>
              <a:defRPr/>
            </a:pPr>
            <a:r>
              <a:rPr lang="ru-RU" sz="1400" b="1" i="1" kern="0" dirty="0">
                <a:solidFill>
                  <a:srgbClr val="FF0000"/>
                </a:solidFill>
                <a:latin typeface="+mn-lt"/>
              </a:rPr>
              <a:t>БЛАГОУСТРОЙСТВО</a:t>
            </a:r>
          </a:p>
        </p:txBody>
      </p:sp>
      <p:pic>
        <p:nvPicPr>
          <p:cNvPr id="12" name="Объект 11" descr="D:\Desktop\отчет главы 2021\Благоустройство 2020 фото\назарово\ограждение назарово.jpg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92896"/>
            <a:ext cx="3672407" cy="3940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33126" y="1754849"/>
            <a:ext cx="8099314" cy="646331"/>
          </a:xfrm>
          <a:prstGeom prst="rect">
            <a:avLst/>
          </a:prstGeom>
          <a:solidFill>
            <a:schemeClr val="lt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i="1" dirty="0">
                <a:solidFill>
                  <a:srgbClr val="FF0000"/>
                </a:solidFill>
              </a:rPr>
              <a:t> </a:t>
            </a:r>
            <a:r>
              <a:rPr lang="ru-RU" i="1" dirty="0" smtClean="0">
                <a:solidFill>
                  <a:srgbClr val="FF0000"/>
                </a:solidFill>
              </a:rPr>
              <a:t>                       </a:t>
            </a:r>
            <a:r>
              <a:rPr lang="ru-RU" b="1" i="1" dirty="0" smtClean="0">
                <a:solidFill>
                  <a:srgbClr val="FF0000"/>
                </a:solidFill>
              </a:rPr>
              <a:t>Обустройство игровой и установка спортивной площадок в </a:t>
            </a:r>
            <a:r>
              <a:rPr lang="ru-RU" b="1" i="1" dirty="0" err="1" smtClean="0">
                <a:solidFill>
                  <a:srgbClr val="FF0000"/>
                </a:solidFill>
              </a:rPr>
              <a:t>п.Назарово</a:t>
            </a:r>
            <a:r>
              <a:rPr lang="ru-RU" b="1" i="1" dirty="0" smtClean="0">
                <a:solidFill>
                  <a:srgbClr val="FF0000"/>
                </a:solidFill>
              </a:rPr>
              <a:t> 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15" name="Рисунок 14" descr="D:\Desktop\отчет главы 2021\Благоустройство 2020 фото\назарово\спортивная площадка назарово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92896"/>
            <a:ext cx="3816424" cy="3960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609600" y="908720"/>
            <a:ext cx="8229600" cy="661318"/>
          </a:xfrm>
          <a:prstGeom prst="rect">
            <a:avLst/>
          </a:prstGeom>
          <a:gradFill>
            <a:gsLst>
              <a:gs pos="0">
                <a:srgbClr val="5E9EFF">
                  <a:alpha val="37000"/>
                </a:srgbClr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0039" tIns="40022" rIns="80039" bIns="40022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1600" b="1" i="1" kern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БЛАГОУСТРОЙСТВО</a:t>
            </a:r>
            <a:endParaRPr lang="ru-RU" sz="1600" b="1" i="1" kern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729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39552" y="116632"/>
            <a:ext cx="8136904" cy="79208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Отчет главы сельского поселения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Мулымья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о результатах деятельности  администрации  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 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2020 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год</a:t>
            </a:r>
          </a:p>
        </p:txBody>
      </p:sp>
      <p:pic>
        <p:nvPicPr>
          <p:cNvPr id="24579" name="Рисунок 4" descr="ornamen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5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Рисунок 4" descr="ornamen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6607175"/>
            <a:ext cx="871378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Рисунок 4" descr="ornamen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93175" y="0"/>
            <a:ext cx="250825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"/>
          <p:cNvSpPr txBox="1">
            <a:spLocks noGrp="1" noChangeArrowheads="1"/>
          </p:cNvSpPr>
          <p:nvPr>
            <p:ph type="title"/>
          </p:nvPr>
        </p:nvSpPr>
        <p:spPr>
          <a:xfrm>
            <a:off x="457200" y="980728"/>
            <a:ext cx="8229600" cy="436910"/>
          </a:xfrm>
          <a:gradFill>
            <a:gsLst>
              <a:gs pos="0">
                <a:srgbClr val="5E9EFF">
                  <a:alpha val="37000"/>
                </a:srgbClr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0" scaled="1"/>
          </a:gra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039" tIns="40022" rIns="80039" bIns="40022"/>
          <a:lstStyle/>
          <a:p>
            <a:pPr>
              <a:defRPr/>
            </a:pPr>
            <a:r>
              <a:rPr lang="ru-RU" sz="1600" b="1" i="1" kern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БЛАГОУСТРОЙСТВО</a:t>
            </a:r>
          </a:p>
        </p:txBody>
      </p:sp>
      <p:pic>
        <p:nvPicPr>
          <p:cNvPr id="2050" name="Picture 2" descr="D:\Desktop\отчет главы 2021\Благоустройство 2020 фото\чантырья\благоустройство территории Чантырской СОШ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26" y="2564904"/>
            <a:ext cx="4049658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3126" y="1754849"/>
            <a:ext cx="8099314" cy="369332"/>
          </a:xfrm>
          <a:prstGeom prst="rect">
            <a:avLst/>
          </a:prstGeom>
          <a:solidFill>
            <a:schemeClr val="lt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 </a:t>
            </a:r>
            <a:r>
              <a:rPr lang="ru-RU" b="1" i="1" dirty="0" smtClean="0">
                <a:solidFill>
                  <a:srgbClr val="FF0000"/>
                </a:solidFill>
              </a:rPr>
              <a:t>                       Обустройство территории  </a:t>
            </a:r>
            <a:r>
              <a:rPr lang="ru-RU" b="1" i="1" dirty="0" err="1" smtClean="0">
                <a:solidFill>
                  <a:srgbClr val="FF0000"/>
                </a:solidFill>
              </a:rPr>
              <a:t>Чантырской</a:t>
            </a:r>
            <a:r>
              <a:rPr lang="ru-RU" b="1" i="1" dirty="0" smtClean="0">
                <a:solidFill>
                  <a:srgbClr val="FF0000"/>
                </a:solidFill>
              </a:rPr>
              <a:t>  СОШ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13" name="Рисунок 12" descr="D:\Desktop\отчет главы 2021\Благоустройство 2020 фото\чантырья\замена ограждения детской площадки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36912"/>
            <a:ext cx="3816424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059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39552" y="116632"/>
            <a:ext cx="8136904" cy="79208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Отчет главы сельского поселения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Мулымья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о результатах деятельности  администрации  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 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2020 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год</a:t>
            </a:r>
          </a:p>
        </p:txBody>
      </p:sp>
      <p:pic>
        <p:nvPicPr>
          <p:cNvPr id="24579" name="Рисунок 4" descr="ornamen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5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Рисунок 4" descr="ornamen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6607175"/>
            <a:ext cx="871378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Рисунок 4" descr="ornamen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93175" y="0"/>
            <a:ext cx="250825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"/>
          <p:cNvSpPr txBox="1">
            <a:spLocks noGrp="1" noChangeArrowheads="1"/>
          </p:cNvSpPr>
          <p:nvPr>
            <p:ph type="title"/>
          </p:nvPr>
        </p:nvSpPr>
        <p:spPr>
          <a:xfrm>
            <a:off x="457200" y="980728"/>
            <a:ext cx="8229600" cy="436910"/>
          </a:xfrm>
          <a:gradFill>
            <a:gsLst>
              <a:gs pos="0">
                <a:srgbClr val="5E9EFF">
                  <a:alpha val="37000"/>
                </a:srgbClr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0" scaled="1"/>
          </a:gra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039" tIns="40022" rIns="80039" bIns="40022"/>
          <a:lstStyle/>
          <a:p>
            <a:pPr>
              <a:defRPr/>
            </a:pPr>
            <a:r>
              <a:rPr lang="ru-RU" sz="1600" b="1" i="1" kern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БЛАГОУСТРОЙСТВО</a:t>
            </a:r>
          </a:p>
        </p:txBody>
      </p:sp>
      <p:pic>
        <p:nvPicPr>
          <p:cNvPr id="12" name="Объект 11" descr="D:\Desktop\отчет главы 2021\Благоустройство 2020 фото\чантырья\укрепление пешеходного перехода  чантырья.jpg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27" y="2636912"/>
            <a:ext cx="4049656" cy="38884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4586" name="TextBox 18"/>
          <p:cNvSpPr txBox="1">
            <a:spLocks noChangeArrowheads="1"/>
          </p:cNvSpPr>
          <p:nvPr/>
        </p:nvSpPr>
        <p:spPr bwMode="auto">
          <a:xfrm>
            <a:off x="1258888" y="3929063"/>
            <a:ext cx="45275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 i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3126" y="1556792"/>
            <a:ext cx="8171322" cy="923330"/>
          </a:xfrm>
          <a:prstGeom prst="rect">
            <a:avLst/>
          </a:prstGeom>
          <a:solidFill>
            <a:schemeClr val="lt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Обустройство пешеходного моста в                 Уличное освещение </a:t>
            </a:r>
            <a:r>
              <a:rPr lang="ru-RU" b="1" i="1" dirty="0" err="1" smtClean="0">
                <a:solidFill>
                  <a:srgbClr val="FF0000"/>
                </a:solidFill>
              </a:rPr>
              <a:t>с.Шаим</a:t>
            </a:r>
            <a:r>
              <a:rPr lang="ru-RU" b="1" i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ru-RU" b="1" i="1" dirty="0" err="1" smtClean="0">
                <a:solidFill>
                  <a:srgbClr val="FF0000"/>
                </a:solidFill>
              </a:rPr>
              <a:t>с.Чантырья</a:t>
            </a:r>
            <a:r>
              <a:rPr lang="ru-RU" b="1" i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ru-RU" b="1" i="1" dirty="0" smtClean="0">
                <a:solidFill>
                  <a:srgbClr val="FF0000"/>
                </a:solidFill>
              </a:rPr>
              <a:t>                                                                                           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14" name="Рисунок 13" descr="C:\Users\ZamGlav\Pictures\шаим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5" y="2564904"/>
            <a:ext cx="3384376" cy="38884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1946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39552" y="116632"/>
            <a:ext cx="8136904" cy="79208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Отчет главы сельского поселения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Мулымья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о результатах деятельности  администрации  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 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2020 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год</a:t>
            </a:r>
          </a:p>
        </p:txBody>
      </p:sp>
      <p:pic>
        <p:nvPicPr>
          <p:cNvPr id="24579" name="Рисунок 4" descr="ornamen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5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Рисунок 4" descr="ornamen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6607175"/>
            <a:ext cx="871378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Рисунок 4" descr="ornamen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93175" y="0"/>
            <a:ext cx="250825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"/>
          <p:cNvSpPr txBox="1">
            <a:spLocks noGrp="1" noChangeArrowheads="1"/>
          </p:cNvSpPr>
          <p:nvPr>
            <p:ph type="title"/>
          </p:nvPr>
        </p:nvSpPr>
        <p:spPr>
          <a:xfrm>
            <a:off x="457200" y="980728"/>
            <a:ext cx="8229600" cy="436910"/>
          </a:xfrm>
          <a:gradFill>
            <a:gsLst>
              <a:gs pos="0">
                <a:srgbClr val="5E9EFF">
                  <a:alpha val="37000"/>
                </a:srgbClr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0" scaled="1"/>
          </a:gra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039" tIns="40022" rIns="80039" bIns="40022"/>
          <a:lstStyle/>
          <a:p>
            <a:pPr>
              <a:defRPr/>
            </a:pPr>
            <a:r>
              <a:rPr lang="ru-RU" sz="1600" b="1" i="1" kern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БЛАГОУСТРОЙСТВО</a:t>
            </a:r>
          </a:p>
        </p:txBody>
      </p:sp>
      <p:pic>
        <p:nvPicPr>
          <p:cNvPr id="3074" name="Picture 2" descr="D:\Desktop\фото адм\2020\Благоустройство 2020 фото\Мулымья\обустройство лодочного причала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2040" y="2420890"/>
            <a:ext cx="3394472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4586" name="TextBox 18"/>
          <p:cNvSpPr txBox="1">
            <a:spLocks noChangeArrowheads="1"/>
          </p:cNvSpPr>
          <p:nvPr/>
        </p:nvSpPr>
        <p:spPr bwMode="auto">
          <a:xfrm>
            <a:off x="1258888" y="3929063"/>
            <a:ext cx="45275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 i="1">
                <a:solidFill>
                  <a:srgbClr val="FF0000"/>
                </a:solidFill>
              </a:rPr>
              <a:t> обелиск п. Мулымья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3126" y="1556792"/>
            <a:ext cx="8171322" cy="646331"/>
          </a:xfrm>
          <a:prstGeom prst="rect">
            <a:avLst/>
          </a:prstGeom>
          <a:solidFill>
            <a:schemeClr val="lt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Обустройство линии электропередач</a:t>
            </a:r>
          </a:p>
          <a:p>
            <a:r>
              <a:rPr lang="ru-RU" b="1" i="1" dirty="0" smtClean="0">
                <a:solidFill>
                  <a:srgbClr val="FF0000"/>
                </a:solidFill>
              </a:rPr>
              <a:t>В </a:t>
            </a:r>
            <a:r>
              <a:rPr lang="ru-RU" b="1" i="1" dirty="0" err="1" smtClean="0">
                <a:solidFill>
                  <a:srgbClr val="FF0000"/>
                </a:solidFill>
              </a:rPr>
              <a:t>п.Мулымья</a:t>
            </a:r>
            <a:r>
              <a:rPr lang="ru-RU" b="1" i="1" dirty="0" smtClean="0">
                <a:solidFill>
                  <a:srgbClr val="FF0000"/>
                </a:solidFill>
              </a:rPr>
              <a:t>                                                              Лодочный причал </a:t>
            </a:r>
            <a:r>
              <a:rPr lang="ru-RU" b="1" i="1" dirty="0" err="1" smtClean="0">
                <a:solidFill>
                  <a:srgbClr val="FF0000"/>
                </a:solidFill>
              </a:rPr>
              <a:t>п.Мулымья</a:t>
            </a:r>
            <a:r>
              <a:rPr lang="ru-RU" b="1" i="1" smtClean="0">
                <a:solidFill>
                  <a:srgbClr val="FF0000"/>
                </a:solidFill>
              </a:rPr>
              <a:t>                                                                                                                  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13" name="Рисунок 12" descr="D:\Desktop\фото адм\2020\Благоустройство 2020 фото\Мулымья\линия эпередач на въезде в поселок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20889"/>
            <a:ext cx="4138873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438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39552" y="116632"/>
            <a:ext cx="8136904" cy="79208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Отчет главы сельского поселения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Мулымья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о результатах деятельности  администрации  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 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2020 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год</a:t>
            </a:r>
          </a:p>
        </p:txBody>
      </p:sp>
      <p:pic>
        <p:nvPicPr>
          <p:cNvPr id="24579" name="Рисунок 4" descr="ornamen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5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Рисунок 4" descr="ornamen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6607175"/>
            <a:ext cx="871378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Рисунок 4" descr="ornamen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93175" y="0"/>
            <a:ext cx="250825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"/>
          <p:cNvSpPr txBox="1">
            <a:spLocks noGrp="1" noChangeArrowheads="1"/>
          </p:cNvSpPr>
          <p:nvPr>
            <p:ph type="title"/>
          </p:nvPr>
        </p:nvSpPr>
        <p:spPr>
          <a:xfrm>
            <a:off x="457200" y="980728"/>
            <a:ext cx="8229600" cy="436910"/>
          </a:xfrm>
          <a:gradFill>
            <a:gsLst>
              <a:gs pos="0">
                <a:srgbClr val="5E9EFF">
                  <a:alpha val="37000"/>
                </a:srgbClr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0" scaled="1"/>
          </a:gra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039" tIns="40022" rIns="80039" bIns="40022"/>
          <a:lstStyle/>
          <a:p>
            <a:pPr>
              <a:defRPr/>
            </a:pPr>
            <a:r>
              <a:rPr lang="ru-RU" sz="1600" b="1" i="1" kern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БЛАГОУСТРОЙСТВО</a:t>
            </a:r>
          </a:p>
        </p:txBody>
      </p:sp>
      <p:pic>
        <p:nvPicPr>
          <p:cNvPr id="14" name="Объект 13" descr="D:\Desktop\отчет главы 2021\Благоустройство 2020 фото\Ушья\обустройство мест отдыха у воды\малые формы.jpg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6387" y="2273492"/>
            <a:ext cx="3670069" cy="4035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586" name="TextBox 18"/>
          <p:cNvSpPr txBox="1">
            <a:spLocks noChangeArrowheads="1"/>
          </p:cNvSpPr>
          <p:nvPr/>
        </p:nvSpPr>
        <p:spPr bwMode="auto">
          <a:xfrm>
            <a:off x="1258888" y="3929063"/>
            <a:ext cx="45275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 i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3126" y="1556792"/>
            <a:ext cx="8171322" cy="369332"/>
          </a:xfrm>
          <a:prstGeom prst="rect">
            <a:avLst/>
          </a:prstGeom>
          <a:solidFill>
            <a:schemeClr val="lt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Обустройство места отдыха у воды д. </a:t>
            </a:r>
            <a:r>
              <a:rPr lang="ru-RU" b="1" i="1" dirty="0" err="1">
                <a:solidFill>
                  <a:srgbClr val="FF0000"/>
                </a:solidFill>
              </a:rPr>
              <a:t>У</a:t>
            </a:r>
            <a:r>
              <a:rPr lang="ru-RU" b="1" i="1" dirty="0" err="1" smtClean="0">
                <a:solidFill>
                  <a:srgbClr val="FF0000"/>
                </a:solidFill>
              </a:rPr>
              <a:t>шья</a:t>
            </a:r>
            <a:r>
              <a:rPr lang="ru-RU" b="1" i="1" dirty="0" smtClean="0">
                <a:solidFill>
                  <a:srgbClr val="FF0000"/>
                </a:solidFill>
              </a:rPr>
              <a:t> 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11" name="Рисунок 10" descr="D:\Desktop\отчет главы 2021\Благоустройство 2020 фото\Ушья\обустройство мест отдыха у воды\беседка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27" y="2276873"/>
            <a:ext cx="4210881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682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39552" y="116632"/>
            <a:ext cx="8136904" cy="79208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Отчет главы сельского поселения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Мулымья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о результатах деятельности  администрации  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 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2020 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год</a:t>
            </a:r>
          </a:p>
        </p:txBody>
      </p:sp>
      <p:pic>
        <p:nvPicPr>
          <p:cNvPr id="24579" name="Рисунок 4" descr="ornamen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5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Рисунок 4" descr="ornamen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6607175"/>
            <a:ext cx="871378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Рисунок 4" descr="ornamen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93175" y="0"/>
            <a:ext cx="250825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"/>
          <p:cNvSpPr txBox="1">
            <a:spLocks noGrp="1" noChangeArrowheads="1"/>
          </p:cNvSpPr>
          <p:nvPr>
            <p:ph type="title"/>
          </p:nvPr>
        </p:nvSpPr>
        <p:spPr>
          <a:xfrm>
            <a:off x="457200" y="980728"/>
            <a:ext cx="8229600" cy="436910"/>
          </a:xfrm>
          <a:gradFill>
            <a:gsLst>
              <a:gs pos="0">
                <a:srgbClr val="5E9EFF">
                  <a:alpha val="37000"/>
                </a:srgbClr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0" scaled="1"/>
          </a:gra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039" tIns="40022" rIns="80039" bIns="40022"/>
          <a:lstStyle/>
          <a:p>
            <a:pPr>
              <a:defRPr/>
            </a:pPr>
            <a:r>
              <a:rPr lang="ru-RU" sz="1600" b="1" i="1" kern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БЛАГОУСТРОЙСТВО</a:t>
            </a:r>
          </a:p>
        </p:txBody>
      </p:sp>
      <p:pic>
        <p:nvPicPr>
          <p:cNvPr id="12" name="Объект 11" descr="D:\Desktop\отчет главы 2021\Благоустройство 2020 фото\Ушья\обновление адресного хозяйства.jpg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76872"/>
            <a:ext cx="6984776" cy="4248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586" name="TextBox 18"/>
          <p:cNvSpPr txBox="1">
            <a:spLocks noChangeArrowheads="1"/>
          </p:cNvSpPr>
          <p:nvPr/>
        </p:nvSpPr>
        <p:spPr bwMode="auto">
          <a:xfrm>
            <a:off x="1258888" y="3929063"/>
            <a:ext cx="45275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 i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3126" y="1741458"/>
            <a:ext cx="8171322" cy="369332"/>
          </a:xfrm>
          <a:prstGeom prst="rect">
            <a:avLst/>
          </a:prstGeom>
          <a:solidFill>
            <a:schemeClr val="lt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Обновление адресного хозяйства по всем населенным пунктам 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9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39552" y="116632"/>
            <a:ext cx="8136904" cy="79208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Отчет главы сельского поселения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Мулымья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о результатах деятельности  администрации  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 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2020 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год</a:t>
            </a:r>
          </a:p>
        </p:txBody>
      </p:sp>
      <p:pic>
        <p:nvPicPr>
          <p:cNvPr id="24579" name="Рисунок 4" descr="ornamen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5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Рисунок 4" descr="ornamen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6607175"/>
            <a:ext cx="871378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Рисунок 4" descr="ornamen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93175" y="0"/>
            <a:ext cx="250825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"/>
          <p:cNvSpPr txBox="1">
            <a:spLocks noGrp="1" noChangeArrowheads="1"/>
          </p:cNvSpPr>
          <p:nvPr>
            <p:ph type="title"/>
          </p:nvPr>
        </p:nvSpPr>
        <p:spPr>
          <a:xfrm>
            <a:off x="457200" y="980728"/>
            <a:ext cx="8229600" cy="436910"/>
          </a:xfrm>
          <a:gradFill>
            <a:gsLst>
              <a:gs pos="0">
                <a:srgbClr val="5E9EFF">
                  <a:alpha val="37000"/>
                </a:srgbClr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0" scaled="1"/>
          </a:gra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039" tIns="40022" rIns="80039" bIns="40022"/>
          <a:lstStyle/>
          <a:p>
            <a:pPr>
              <a:defRPr/>
            </a:pPr>
            <a:r>
              <a:rPr lang="ru-RU" sz="1600" b="1" i="1" kern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БЛАГОУСТРОЙСТВО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0620" y="1393416"/>
            <a:ext cx="8171322" cy="369332"/>
          </a:xfrm>
          <a:prstGeom prst="rect">
            <a:avLst/>
          </a:prstGeom>
          <a:solidFill>
            <a:schemeClr val="lt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46856" y="1340768"/>
            <a:ext cx="8229600" cy="49580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Обустройство площадки для спортивных игр и беговой дорожки в </a:t>
            </a:r>
            <a:r>
              <a:rPr lang="ru-RU" sz="1800" dirty="0" err="1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п.Мулымья</a:t>
            </a:r>
            <a:r>
              <a:rPr lang="ru-RU" sz="1800" dirty="0" smtClean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                                                 </a:t>
            </a:r>
            <a:endParaRPr lang="ru-RU" sz="1800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0" name="Рисунок 9" descr="C:\Users\ZamGlav\AppData\Local\Temp\Rar$DIa0.087\DSC_129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988840"/>
            <a:ext cx="3068588" cy="3959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C:\Users\ZamGlav\AppData\Local\Temp\Rar$DIa0.659\DSC_131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21" y="1988840"/>
            <a:ext cx="4769451" cy="3959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643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Дорожная деятельность </a:t>
            </a:r>
          </a:p>
          <a:p>
            <a:pPr algn="ctr"/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Заголовок 6"/>
          <p:cNvSpPr txBox="1">
            <a:spLocks/>
          </p:cNvSpPr>
          <p:nvPr/>
        </p:nvSpPr>
        <p:spPr bwMode="auto">
          <a:xfrm>
            <a:off x="421481" y="116632"/>
            <a:ext cx="8229600" cy="1143000"/>
          </a:xfrm>
          <a:prstGeom prst="roundRect">
            <a:avLst/>
          </a:prstGeom>
          <a:ln w="9525"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Отчет главы сельского поселения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Мулымья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о результатах деятельности  администрации  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 2020 год</a:t>
            </a:r>
            <a:endParaRPr lang="ru-RU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3"/>
            <a:ext cx="3952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48713" y="3175"/>
            <a:ext cx="3952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Рисунок 4" descr="ornament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6607175"/>
            <a:ext cx="871378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526778"/>
            <a:ext cx="2736304" cy="1854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59" y="1700808"/>
            <a:ext cx="792088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>
                <a:ln>
                  <a:solidFill>
                    <a:srgbClr val="002060"/>
                  </a:solidFill>
                </a:ln>
              </a:rPr>
              <a:t>Дорожный фонд расход всего: 9512652,46 рублей, в том числе:</a:t>
            </a:r>
          </a:p>
          <a:p>
            <a:r>
              <a:rPr lang="ru-RU" sz="1600" i="1" dirty="0">
                <a:ln>
                  <a:solidFill>
                    <a:srgbClr val="002060"/>
                  </a:solidFill>
                </a:ln>
              </a:rPr>
              <a:t>Содержание </a:t>
            </a:r>
            <a:r>
              <a:rPr lang="ru-RU" sz="1600" i="1" dirty="0" err="1">
                <a:ln>
                  <a:solidFill>
                    <a:srgbClr val="002060"/>
                  </a:solidFill>
                </a:ln>
              </a:rPr>
              <a:t>внутрипоселковых</a:t>
            </a:r>
            <a:r>
              <a:rPr lang="ru-RU" sz="1600" i="1" dirty="0">
                <a:ln>
                  <a:solidFill>
                    <a:srgbClr val="002060"/>
                  </a:solidFill>
                </a:ln>
              </a:rPr>
              <a:t> дорог на территории сельского поселения </a:t>
            </a:r>
            <a:r>
              <a:rPr lang="ru-RU" sz="1600" i="1" dirty="0" err="1">
                <a:ln>
                  <a:solidFill>
                    <a:srgbClr val="002060"/>
                  </a:solidFill>
                </a:ln>
              </a:rPr>
              <a:t>Мулымья</a:t>
            </a:r>
            <a:r>
              <a:rPr lang="ru-RU" sz="1600" i="1" dirty="0">
                <a:ln>
                  <a:solidFill>
                    <a:srgbClr val="002060"/>
                  </a:solidFill>
                </a:ln>
              </a:rPr>
              <a:t>  – </a:t>
            </a:r>
            <a:r>
              <a:rPr lang="ru-RU" sz="1600" i="1" u="sng" dirty="0">
                <a:ln>
                  <a:solidFill>
                    <a:srgbClr val="002060"/>
                  </a:solidFill>
                </a:ln>
              </a:rPr>
              <a:t>2397501,62</a:t>
            </a:r>
            <a:r>
              <a:rPr lang="ru-RU" sz="1600" i="1" dirty="0">
                <a:ln>
                  <a:solidFill>
                    <a:srgbClr val="002060"/>
                  </a:solidFill>
                </a:ln>
              </a:rPr>
              <a:t>  руб., </a:t>
            </a:r>
          </a:p>
          <a:p>
            <a:r>
              <a:rPr lang="ru-RU" sz="1600" i="1" dirty="0">
                <a:ln>
                  <a:solidFill>
                    <a:srgbClr val="002060"/>
                  </a:solidFill>
                </a:ln>
              </a:rPr>
              <a:t> Укладка тротуарной плитки </a:t>
            </a:r>
            <a:r>
              <a:rPr lang="ru-RU" sz="1600" i="1" dirty="0" err="1">
                <a:ln>
                  <a:solidFill>
                    <a:srgbClr val="002060"/>
                  </a:solidFill>
                </a:ln>
              </a:rPr>
              <a:t>ул.Центральная</a:t>
            </a:r>
            <a:r>
              <a:rPr lang="ru-RU" sz="1600" i="1" dirty="0">
                <a:ln>
                  <a:solidFill>
                    <a:srgbClr val="002060"/>
                  </a:solidFill>
                </a:ln>
              </a:rPr>
              <a:t> </a:t>
            </a:r>
            <a:r>
              <a:rPr lang="ru-RU" sz="1600" i="1" dirty="0" err="1">
                <a:ln>
                  <a:solidFill>
                    <a:srgbClr val="002060"/>
                  </a:solidFill>
                </a:ln>
              </a:rPr>
              <a:t>п.Мулымья</a:t>
            </a:r>
            <a:r>
              <a:rPr lang="ru-RU" sz="1600" i="1" dirty="0">
                <a:ln>
                  <a:solidFill>
                    <a:srgbClr val="002060"/>
                  </a:solidFill>
                </a:ln>
              </a:rPr>
              <a:t> -</a:t>
            </a:r>
            <a:r>
              <a:rPr lang="ru-RU" sz="1600" i="1" u="sng" dirty="0">
                <a:ln>
                  <a:solidFill>
                    <a:srgbClr val="002060"/>
                  </a:solidFill>
                </a:ln>
              </a:rPr>
              <a:t>1939652,79</a:t>
            </a:r>
          </a:p>
          <a:p>
            <a:r>
              <a:rPr lang="ru-RU" sz="1600" i="1" dirty="0">
                <a:ln>
                  <a:solidFill>
                    <a:srgbClr val="002060"/>
                  </a:solidFill>
                </a:ln>
              </a:rPr>
              <a:t>Освещение дорог - </a:t>
            </a:r>
            <a:r>
              <a:rPr lang="ru-RU" sz="1600" i="1" u="sng" dirty="0">
                <a:ln>
                  <a:solidFill>
                    <a:srgbClr val="002060"/>
                  </a:solidFill>
                </a:ln>
              </a:rPr>
              <a:t>2166476,17руб</a:t>
            </a:r>
          </a:p>
          <a:p>
            <a:r>
              <a:rPr lang="ru-RU" sz="1600" i="1" dirty="0">
                <a:ln>
                  <a:solidFill>
                    <a:srgbClr val="002060"/>
                  </a:solidFill>
                </a:ln>
              </a:rPr>
              <a:t>Приобретение электрооборудования для </a:t>
            </a:r>
            <a:r>
              <a:rPr lang="ru-RU" sz="1600" i="1">
                <a:ln>
                  <a:solidFill>
                    <a:srgbClr val="002060"/>
                  </a:solidFill>
                </a:ln>
              </a:rPr>
              <a:t>дополнительного </a:t>
            </a:r>
            <a:r>
              <a:rPr lang="ru-RU" sz="1600" i="1" smtClean="0">
                <a:ln>
                  <a:solidFill>
                    <a:srgbClr val="002060"/>
                  </a:solidFill>
                </a:ln>
              </a:rPr>
              <a:t>освещения  </a:t>
            </a:r>
            <a:r>
              <a:rPr lang="ru-RU" sz="1600" i="1" dirty="0">
                <a:ln>
                  <a:solidFill>
                    <a:srgbClr val="002060"/>
                  </a:solidFill>
                </a:ln>
              </a:rPr>
              <a:t>- </a:t>
            </a:r>
            <a:r>
              <a:rPr lang="ru-RU" sz="1600" i="1" u="sng" dirty="0">
                <a:ln>
                  <a:solidFill>
                    <a:srgbClr val="002060"/>
                  </a:solidFill>
                </a:ln>
              </a:rPr>
              <a:t>737474,16 </a:t>
            </a:r>
            <a:r>
              <a:rPr lang="ru-RU" sz="1600" i="1" u="sng" dirty="0" err="1">
                <a:ln>
                  <a:solidFill>
                    <a:srgbClr val="002060"/>
                  </a:solidFill>
                </a:ln>
              </a:rPr>
              <a:t>руб</a:t>
            </a:r>
            <a:endParaRPr lang="ru-RU" sz="1600" i="1" u="sng" dirty="0">
              <a:ln>
                <a:solidFill>
                  <a:srgbClr val="002060"/>
                </a:solidFill>
              </a:ln>
            </a:endParaRPr>
          </a:p>
          <a:p>
            <a:r>
              <a:rPr lang="ru-RU" sz="1600" i="1" dirty="0">
                <a:ln>
                  <a:solidFill>
                    <a:srgbClr val="002060"/>
                  </a:solidFill>
                </a:ln>
              </a:rPr>
              <a:t>Обслуживание уличного освещения - </a:t>
            </a:r>
            <a:r>
              <a:rPr lang="ru-RU" sz="1600" i="1" u="sng" dirty="0">
                <a:ln>
                  <a:solidFill>
                    <a:srgbClr val="002060"/>
                  </a:solidFill>
                </a:ln>
              </a:rPr>
              <a:t>420151,72 руб.</a:t>
            </a:r>
          </a:p>
          <a:p>
            <a:r>
              <a:rPr lang="ru-RU" sz="1600" i="1" dirty="0">
                <a:ln>
                  <a:solidFill>
                    <a:srgbClr val="002060"/>
                  </a:solidFill>
                </a:ln>
              </a:rPr>
              <a:t>Приобретение и установка дорожных знаков 16 штук на сумму </a:t>
            </a:r>
            <a:r>
              <a:rPr lang="ru-RU" sz="1600" i="1" u="sng" dirty="0">
                <a:ln>
                  <a:solidFill>
                    <a:srgbClr val="002060"/>
                  </a:solidFill>
                </a:ln>
              </a:rPr>
              <a:t>115100,00 </a:t>
            </a:r>
            <a:r>
              <a:rPr lang="ru-RU" sz="1600" i="1" u="sng" dirty="0" err="1">
                <a:ln>
                  <a:solidFill>
                    <a:srgbClr val="002060"/>
                  </a:solidFill>
                </a:ln>
              </a:rPr>
              <a:t>руб</a:t>
            </a:r>
            <a:endParaRPr lang="ru-RU" sz="1600" i="1" u="sng" dirty="0">
              <a:ln>
                <a:solidFill>
                  <a:srgbClr val="002060"/>
                </a:solidFill>
              </a:ln>
            </a:endParaRPr>
          </a:p>
          <a:p>
            <a:r>
              <a:rPr lang="ru-RU" sz="1600" i="1" dirty="0">
                <a:ln>
                  <a:solidFill>
                    <a:srgbClr val="002060"/>
                  </a:solidFill>
                </a:ln>
              </a:rPr>
              <a:t>Ремонт дорог -</a:t>
            </a:r>
            <a:r>
              <a:rPr lang="ru-RU" sz="1600" i="1" u="sng" dirty="0">
                <a:ln>
                  <a:solidFill>
                    <a:srgbClr val="002060"/>
                  </a:solidFill>
                </a:ln>
              </a:rPr>
              <a:t>1490752,00руб</a:t>
            </a:r>
          </a:p>
          <a:p>
            <a:r>
              <a:rPr lang="ru-RU" sz="1600" i="1" dirty="0">
                <a:ln>
                  <a:solidFill>
                    <a:srgbClr val="002060"/>
                  </a:solidFill>
                </a:ln>
              </a:rPr>
              <a:t>Перильное ограждение </a:t>
            </a:r>
            <a:r>
              <a:rPr lang="ru-RU" sz="1600" i="1" dirty="0" err="1">
                <a:ln>
                  <a:solidFill>
                    <a:srgbClr val="002060"/>
                  </a:solidFill>
                </a:ln>
              </a:rPr>
              <a:t>ул.Центральная</a:t>
            </a:r>
            <a:r>
              <a:rPr lang="ru-RU" sz="1600" i="1" dirty="0">
                <a:ln>
                  <a:solidFill>
                    <a:srgbClr val="002060"/>
                  </a:solidFill>
                </a:ln>
              </a:rPr>
              <a:t> </a:t>
            </a:r>
            <a:r>
              <a:rPr lang="ru-RU" sz="1600" i="1" dirty="0" err="1">
                <a:ln>
                  <a:solidFill>
                    <a:srgbClr val="002060"/>
                  </a:solidFill>
                </a:ln>
              </a:rPr>
              <a:t>п.Мулымья</a:t>
            </a:r>
            <a:r>
              <a:rPr lang="ru-RU" sz="1600" i="1" dirty="0">
                <a:ln>
                  <a:solidFill>
                    <a:srgbClr val="002060"/>
                  </a:solidFill>
                </a:ln>
              </a:rPr>
              <a:t> -</a:t>
            </a:r>
            <a:r>
              <a:rPr lang="ru-RU" sz="1600" i="1" u="sng" dirty="0" smtClean="0">
                <a:ln>
                  <a:solidFill>
                    <a:srgbClr val="002060"/>
                  </a:solidFill>
                </a:ln>
              </a:rPr>
              <a:t>245544,00 </a:t>
            </a:r>
            <a:r>
              <a:rPr lang="ru-RU" sz="1600" i="1" u="sng" dirty="0" err="1" smtClean="0">
                <a:ln>
                  <a:solidFill>
                    <a:srgbClr val="002060"/>
                  </a:solidFill>
                </a:ln>
              </a:rPr>
              <a:t>руб</a:t>
            </a:r>
            <a:endParaRPr lang="ru-RU" sz="1600" i="1" u="sng" dirty="0">
              <a:ln>
                <a:solidFill>
                  <a:srgbClr val="002060"/>
                </a:solidFill>
              </a:ln>
            </a:endParaRPr>
          </a:p>
        </p:txBody>
      </p:sp>
      <p:pic>
        <p:nvPicPr>
          <p:cNvPr id="13" name="Рисунок 12" descr="D:\Desktop\IMG-1f5e78c3314eb01e555fb7a2d9b0f0e0-V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526777"/>
            <a:ext cx="2875505" cy="19265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4840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ctrTitle"/>
          </p:nvPr>
        </p:nvSpPr>
        <p:spPr>
          <a:xfrm>
            <a:off x="899592" y="1988842"/>
            <a:ext cx="7772400" cy="360039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ln w="900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Культура сельского поселения </a:t>
            </a:r>
            <a:r>
              <a:rPr lang="ru-RU" sz="4000" b="1" dirty="0" err="1" smtClean="0">
                <a:ln w="900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Мулымья</a:t>
            </a:r>
            <a:r>
              <a:rPr lang="ru-RU" sz="4000" b="1" dirty="0" smtClean="0">
                <a:ln w="900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:</a:t>
            </a:r>
            <a:br>
              <a:rPr lang="ru-RU" sz="4000" b="1" dirty="0" smtClean="0">
                <a:ln w="900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900" b="1" dirty="0" smtClean="0">
                <a:ln w="900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900" b="1" dirty="0" smtClean="0">
                <a:ln w="900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900" b="1" dirty="0">
                <a:ln w="900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900" b="1" dirty="0">
                <a:ln w="900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 dirty="0" smtClean="0">
                <a:ln w="900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000" dirty="0" smtClean="0">
                <a:ln w="900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 dirty="0">
                <a:ln w="900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000" dirty="0">
                <a:ln w="900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</a:br>
            <a:endParaRPr lang="ru-RU" sz="2000" dirty="0">
              <a:ln w="9000" cmpd="sng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2564904"/>
            <a:ext cx="6400800" cy="17526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dirty="0" smtClean="0">
                <a:ln w="900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1.Муниципальное учреждение культуры </a:t>
            </a:r>
            <a:br>
              <a:rPr lang="ru-RU" sz="2400" dirty="0" smtClean="0">
                <a:ln w="900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dirty="0" smtClean="0">
                <a:ln w="900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«Сельский центр культуры </a:t>
            </a:r>
            <a:r>
              <a:rPr lang="ru-RU" sz="2400" dirty="0" err="1" smtClean="0">
                <a:ln w="900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Шаим</a:t>
            </a:r>
            <a:r>
              <a:rPr lang="ru-RU" sz="2400" dirty="0" smtClean="0">
                <a:ln w="900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» д. </a:t>
            </a:r>
            <a:r>
              <a:rPr lang="ru-RU" sz="2400" dirty="0" err="1" smtClean="0">
                <a:ln w="900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Ушья</a:t>
            </a:r>
            <a:endParaRPr lang="ru-RU" sz="2400" dirty="0" smtClean="0">
              <a:ln w="9000" cmpd="sng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dirty="0" smtClean="0">
              <a:ln w="9000" cmpd="sng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dirty="0" smtClean="0">
                <a:ln w="900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2. Филиал № 1 СДК с. </a:t>
            </a:r>
            <a:r>
              <a:rPr lang="ru-RU" sz="2400" dirty="0" err="1" smtClean="0">
                <a:ln w="900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Чантырья</a:t>
            </a:r>
            <a:endParaRPr lang="ru-RU" sz="2400" dirty="0" smtClean="0">
              <a:ln w="9000" cmpd="sng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dirty="0" smtClean="0">
              <a:ln w="9000" cmpd="sng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dirty="0" smtClean="0">
                <a:ln w="900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3. Филиал № 2 СДК п. Назарово</a:t>
            </a:r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dirty="0" smtClean="0">
              <a:ln w="9000" cmpd="sng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dirty="0" smtClean="0">
                <a:ln w="900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4. Филиал № 3 СДК п. </a:t>
            </a:r>
            <a:r>
              <a:rPr lang="ru-RU" sz="2400" dirty="0" err="1" smtClean="0">
                <a:ln w="900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Мулымья</a:t>
            </a:r>
            <a:r>
              <a:rPr lang="ru-RU" sz="2400" dirty="0" smtClean="0">
                <a:ln w="900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sz="2400" dirty="0" smtClean="0"/>
          </a:p>
        </p:txBody>
      </p:sp>
      <p:pic>
        <p:nvPicPr>
          <p:cNvPr id="11267" name="Рисунок 4" descr="ornamen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5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Рисунок 4" descr="ornamen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93175" y="0"/>
            <a:ext cx="250825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кругленный прямоугольник 8"/>
          <p:cNvSpPr/>
          <p:nvPr/>
        </p:nvSpPr>
        <p:spPr>
          <a:xfrm>
            <a:off x="755576" y="116632"/>
            <a:ext cx="7920880" cy="79208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Отчет главы сельского поселения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Мулымья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о результатах деятельности администрации  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 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2020 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год</a:t>
            </a:r>
          </a:p>
        </p:txBody>
      </p:sp>
      <p:pic>
        <p:nvPicPr>
          <p:cNvPr id="11271" name="Рисунок 4" descr="ornamen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6607175"/>
            <a:ext cx="871378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Рисунок 11" descr="_WT9sPYs1uk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3500438"/>
            <a:ext cx="1535112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Рисунок 12" descr="UJ9uOAOFogk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27763" y="2420938"/>
            <a:ext cx="1403350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" name="Рисунок 13" descr="JeR9ghCwLdU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59563" y="4292600"/>
            <a:ext cx="1693862" cy="127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5" name="Рисунок 14" descr="YOV4I66ORqU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16463" y="5157788"/>
            <a:ext cx="1831975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967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3" y="0"/>
            <a:ext cx="2492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971601" y="188914"/>
            <a:ext cx="7715200" cy="935831"/>
          </a:xfrm>
          <a:prstGeom prst="round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Отчет главы сельского поселения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Мулымья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о результатах деятельности администрации  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 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2020 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год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434203" y="1274537"/>
            <a:ext cx="6143668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" b="1" i="1" dirty="0">
                <a:solidFill>
                  <a:srgbClr val="FF0000"/>
                </a:solidFill>
              </a:rPr>
              <a:t>Демографическая ситуация МО сп.Мулымья</a:t>
            </a:r>
          </a:p>
        </p:txBody>
      </p:sp>
      <p:pic>
        <p:nvPicPr>
          <p:cNvPr id="3077" name="Рисунок 4" descr="ornamen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6607175"/>
            <a:ext cx="871378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Рисунок 4" descr="ornament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93175" y="0"/>
            <a:ext cx="250825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0113" y="4365104"/>
            <a:ext cx="3311525" cy="2159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1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3438" y="1851025"/>
            <a:ext cx="4105275" cy="395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3438" y="1851025"/>
            <a:ext cx="4257675" cy="3810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4860032" y="6155293"/>
            <a:ext cx="338437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Родилось – 19 , умерло- 23</a:t>
            </a:r>
            <a:endParaRPr lang="ru-RU" b="1" dirty="0">
              <a:solidFill>
                <a:srgbClr val="7030A0"/>
              </a:solidFill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100760234"/>
              </p:ext>
            </p:extLst>
          </p:nvPr>
        </p:nvGraphicFramePr>
        <p:xfrm>
          <a:off x="755576" y="1851025"/>
          <a:ext cx="3750461" cy="24420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4" descr="ornamen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5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Рисунок 4" descr="ornamen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93175" y="0"/>
            <a:ext cx="250825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кругленный прямоугольник 8"/>
          <p:cNvSpPr/>
          <p:nvPr/>
        </p:nvSpPr>
        <p:spPr>
          <a:xfrm>
            <a:off x="899592" y="116632"/>
            <a:ext cx="7776864" cy="79208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Отчет главы сельского поселения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Мулымья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о результатах деятельности администрации  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 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2020 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год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ctrTitle"/>
          </p:nvPr>
        </p:nvSpPr>
        <p:spPr>
          <a:xfrm>
            <a:off x="683568" y="1988841"/>
            <a:ext cx="7772400" cy="288032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ln w="900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Основные показатели работы </a:t>
            </a:r>
            <a:br>
              <a:rPr lang="ru-RU" sz="2800" b="1" dirty="0" smtClean="0">
                <a:ln w="900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dirty="0" smtClean="0">
                <a:ln w="900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учреждений культуры  </a:t>
            </a:r>
            <a:br>
              <a:rPr lang="ru-RU" sz="2800" b="1" dirty="0" smtClean="0">
                <a:ln w="900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b="1" dirty="0" smtClean="0">
                <a:ln w="900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400" b="1" dirty="0" smtClean="0">
                <a:ln w="900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</a:br>
            <a:endParaRPr lang="ru-RU" sz="2400" b="1" dirty="0">
              <a:ln w="9000" cmpd="sng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2294" name="Рисунок 4" descr="ornamen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6607175"/>
            <a:ext cx="871378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180306"/>
              </p:ext>
            </p:extLst>
          </p:nvPr>
        </p:nvGraphicFramePr>
        <p:xfrm>
          <a:off x="611558" y="2492897"/>
          <a:ext cx="8208918" cy="413071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1517617"/>
                <a:gridCol w="1218689"/>
                <a:gridCol w="1368153"/>
                <a:gridCol w="1368153"/>
                <a:gridCol w="1368153"/>
                <a:gridCol w="1368153"/>
              </a:tblGrid>
              <a:tr h="11213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Показатели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Мероприятий всего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Мероприятия для детей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Мероприятия для молодёжи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Число мероприятий для взрослых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Число мероприятий на платной основе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9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>
                          <a:solidFill>
                            <a:srgbClr val="000099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Ушья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148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65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35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17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>
                          <a:solidFill>
                            <a:srgbClr val="000099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Мулымья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203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105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27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56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17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>
                          <a:solidFill>
                            <a:srgbClr val="000099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Назарово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151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84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28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23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17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>
                          <a:solidFill>
                            <a:srgbClr val="000099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Чантырья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129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45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25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36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9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>
                          <a:solidFill>
                            <a:srgbClr val="C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Всего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>
                          <a:solidFill>
                            <a:srgbClr val="00206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631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>
                          <a:solidFill>
                            <a:srgbClr val="00206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299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>
                          <a:solidFill>
                            <a:srgbClr val="00206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115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>
                          <a:solidFill>
                            <a:srgbClr val="00206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133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42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2296" name="Рисунок 13" descr="ноты и клавиши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2988" y="1412875"/>
            <a:ext cx="1041400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Рисунок 14" descr="ноты и клавиши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08850" y="1412875"/>
            <a:ext cx="1039813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202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4" descr="ornamen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5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Рисунок 4" descr="ornamen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93175" y="0"/>
            <a:ext cx="250825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кругленный прямоугольник 8"/>
          <p:cNvSpPr/>
          <p:nvPr/>
        </p:nvSpPr>
        <p:spPr>
          <a:xfrm>
            <a:off x="899592" y="116632"/>
            <a:ext cx="7272808" cy="79208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Отчет главы сельского поселения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Мулымья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о результатах 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 деятельности 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администрации  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 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2020 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год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ctrTitle"/>
          </p:nvPr>
        </p:nvSpPr>
        <p:spPr>
          <a:xfrm>
            <a:off x="1979712" y="908721"/>
            <a:ext cx="5832648" cy="792089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ln w="900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КЛУБНЫЕ ОБЪЕДИНЕНИЯ </a:t>
            </a:r>
            <a:endParaRPr lang="ru-RU" sz="3200" b="1" dirty="0">
              <a:ln w="9000" cmpd="sng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3318" name="Рисунок 4" descr="ornamen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6607175"/>
            <a:ext cx="871378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1725024"/>
              </p:ext>
            </p:extLst>
          </p:nvPr>
        </p:nvGraphicFramePr>
        <p:xfrm>
          <a:off x="1403350" y="1773238"/>
          <a:ext cx="6096000" cy="5826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582612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Всего </a:t>
                      </a:r>
                      <a:endParaRPr lang="ru-RU" sz="2800" dirty="0"/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19</a:t>
                      </a:r>
                      <a:endParaRPr lang="ru-RU" sz="3200" dirty="0"/>
                    </a:p>
                  </a:txBody>
                  <a:tcPr marT="45716" marB="45716"/>
                </a:tc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6807176"/>
              </p:ext>
            </p:extLst>
          </p:nvPr>
        </p:nvGraphicFramePr>
        <p:xfrm>
          <a:off x="1403350" y="2349500"/>
          <a:ext cx="6096000" cy="822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822325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Количество участников </a:t>
                      </a:r>
                      <a:endParaRPr lang="ru-RU" sz="2400" dirty="0"/>
                    </a:p>
                  </a:txBody>
                  <a:tcPr marT="45471" marB="45471"/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222</a:t>
                      </a:r>
                      <a:endParaRPr lang="ru-RU" sz="3200" dirty="0"/>
                    </a:p>
                  </a:txBody>
                  <a:tcPr marT="45471" marB="45471"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20000">
            <a:off x="393114" y="3401319"/>
            <a:ext cx="3919228" cy="2592288"/>
          </a:xfrm>
          <a:prstGeom prst="rect">
            <a:avLst/>
          </a:prstGeom>
          <a:solidFill>
            <a:schemeClr val="accent1"/>
          </a:solidFill>
          <a:ln w="76200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0000">
            <a:off x="4697663" y="3370489"/>
            <a:ext cx="3859456" cy="2664296"/>
          </a:xfrm>
          <a:prstGeom prst="rect">
            <a:avLst/>
          </a:prstGeom>
          <a:noFill/>
          <a:ln w="76200">
            <a:solidFill>
              <a:srgbClr val="92D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289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4" descr="ornamen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5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Рисунок 4" descr="ornamen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93175" y="0"/>
            <a:ext cx="250825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кругленный прямоугольник 8"/>
          <p:cNvSpPr/>
          <p:nvPr/>
        </p:nvSpPr>
        <p:spPr>
          <a:xfrm>
            <a:off x="1763688" y="116632"/>
            <a:ext cx="6912768" cy="79208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Отчет главы сельского поселения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Мулымья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о результатах деятельности администрации  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 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2020 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год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ctrTitle"/>
          </p:nvPr>
        </p:nvSpPr>
        <p:spPr>
          <a:xfrm>
            <a:off x="755576" y="1052736"/>
            <a:ext cx="7772400" cy="576064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ln w="900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Детские и подростковые клубные формирования</a:t>
            </a:r>
            <a:endParaRPr lang="ru-RU" sz="2400" b="1" dirty="0">
              <a:ln w="9000" cmpd="sng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5366" name="Рисунок 4" descr="ornamen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6607175"/>
            <a:ext cx="871378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ZamGlav\AppData\Local\Temp\Rar$DIa0.980\8 марта ДК Назарово 2 (1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15133"/>
            <a:ext cx="3744416" cy="21739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C:\Users\ZamGlav\AppData\Local\Temp\Rar$DIa0.212\8 марта ДК Назарово 2 (2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862" y="4005064"/>
            <a:ext cx="3519685" cy="24887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 descr="C:\Users\ZamGlav\AppData\Local\Temp\Rar$DIa0.810\8 марта участие в концете СДК Чантрья 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05064"/>
            <a:ext cx="3816424" cy="2488704"/>
          </a:xfrm>
          <a:prstGeom prst="rect">
            <a:avLst/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862" y="1615133"/>
            <a:ext cx="3266514" cy="2143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009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4" descr="ornamen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5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Рисунок 4" descr="ornamen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93175" y="0"/>
            <a:ext cx="250825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кругленный прямоугольник 8"/>
          <p:cNvSpPr/>
          <p:nvPr/>
        </p:nvSpPr>
        <p:spPr>
          <a:xfrm>
            <a:off x="1763688" y="116632"/>
            <a:ext cx="6912768" cy="79208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Отчет главы сельского поселения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Мулымья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о результатах деятельности администрации  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 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2020 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год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ctrTitle"/>
          </p:nvPr>
        </p:nvSpPr>
        <p:spPr>
          <a:xfrm>
            <a:off x="755576" y="1052736"/>
            <a:ext cx="7772400" cy="576064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ln w="900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A01482"/>
                </a:solidFill>
              </a:rPr>
              <a:t>Участие в  акции «Навстречу Победе»</a:t>
            </a:r>
            <a:endParaRPr lang="ru-RU" sz="2400" b="1" dirty="0">
              <a:ln w="9000" cmpd="sng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rgbClr val="A01482"/>
              </a:solidFill>
            </a:endParaRPr>
          </a:p>
        </p:txBody>
      </p:sp>
      <p:pic>
        <p:nvPicPr>
          <p:cNvPr id="15366" name="Рисунок 4" descr="ornamen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6607175"/>
            <a:ext cx="871378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ZamGlav\AppData\Local\Temp\Rar$DIa0.167\На встречу Победе Кондинское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76283"/>
            <a:ext cx="3744416" cy="23567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 descr="C:\Users\ZamGlav\AppData\Local\Temp\Rar$DIa0.321\На встречу Победе, Кондинское 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76283"/>
            <a:ext cx="3960440" cy="23567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 descr="C:\Users\ZamGlav\AppData\Local\Temp\Rar$DIa0.823\На встречу Победе, Куминский 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77072"/>
            <a:ext cx="3960440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 descr="C:\Users\ZamGlav\AppData\Local\Temp\Rar$DIa0.582\На встречу Победе, Куминский 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4077072"/>
            <a:ext cx="3744416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7705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4" descr="ornamen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5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Рисунок 4" descr="ornamen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93175" y="0"/>
            <a:ext cx="250825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кругленный прямоугольник 8"/>
          <p:cNvSpPr/>
          <p:nvPr/>
        </p:nvSpPr>
        <p:spPr>
          <a:xfrm>
            <a:off x="1151620" y="116632"/>
            <a:ext cx="6912768" cy="79208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Отчет главы сельского поселения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Мулымья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о результатах деятельности администрации  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 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2020 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год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ctrTitle"/>
          </p:nvPr>
        </p:nvSpPr>
        <p:spPr>
          <a:xfrm>
            <a:off x="755576" y="1052736"/>
            <a:ext cx="7772400" cy="576064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ln w="900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A01482"/>
                </a:solidFill>
              </a:rPr>
              <a:t>75 </a:t>
            </a:r>
            <a:r>
              <a:rPr lang="ru-RU" sz="2400" b="1" dirty="0" err="1" smtClean="0">
                <a:ln w="900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A01482"/>
                </a:solidFill>
              </a:rPr>
              <a:t>летие</a:t>
            </a:r>
            <a:r>
              <a:rPr lang="ru-RU" sz="2400" b="1" dirty="0" smtClean="0">
                <a:ln w="900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A01482"/>
                </a:solidFill>
              </a:rPr>
              <a:t>  Победы в Великой Отечественной Войне </a:t>
            </a:r>
            <a:endParaRPr lang="ru-RU" sz="2400" b="1" dirty="0">
              <a:ln w="9000" cmpd="sng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rgbClr val="A01482"/>
              </a:solidFill>
            </a:endParaRPr>
          </a:p>
        </p:txBody>
      </p:sp>
      <p:pic>
        <p:nvPicPr>
          <p:cNvPr id="15366" name="Рисунок 4" descr="ornamen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6607175"/>
            <a:ext cx="871378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00807"/>
            <a:ext cx="2736303" cy="4320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700807"/>
            <a:ext cx="4248472" cy="4320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6165304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Поздравление Участника ВОВ </a:t>
            </a:r>
            <a:r>
              <a:rPr lang="ru-RU" b="1" i="1" dirty="0" err="1" smtClean="0">
                <a:solidFill>
                  <a:srgbClr val="002060"/>
                </a:solidFill>
              </a:rPr>
              <a:t>Мосунова</a:t>
            </a:r>
            <a:r>
              <a:rPr lang="ru-RU" b="1" i="1" dirty="0" smtClean="0">
                <a:solidFill>
                  <a:srgbClr val="002060"/>
                </a:solidFill>
              </a:rPr>
              <a:t> Александра Никитича 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75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4" descr="ornamen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5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Рисунок 4" descr="ornamen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93175" y="0"/>
            <a:ext cx="250825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кругленный прямоугольник 8"/>
          <p:cNvSpPr/>
          <p:nvPr/>
        </p:nvSpPr>
        <p:spPr>
          <a:xfrm>
            <a:off x="1043608" y="116632"/>
            <a:ext cx="7632848" cy="79208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Отчет главы сельского поселения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Мулымья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о результатах деятельности администрации  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 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2020 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год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ctrTitle"/>
          </p:nvPr>
        </p:nvSpPr>
        <p:spPr>
          <a:xfrm>
            <a:off x="755576" y="1052736"/>
            <a:ext cx="7772400" cy="576064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ln w="900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A01482"/>
                </a:solidFill>
              </a:rPr>
              <a:t>75 </a:t>
            </a:r>
            <a:r>
              <a:rPr lang="ru-RU" sz="2400" b="1" dirty="0" err="1" smtClean="0">
                <a:ln w="900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A01482"/>
                </a:solidFill>
              </a:rPr>
              <a:t>летие</a:t>
            </a:r>
            <a:r>
              <a:rPr lang="ru-RU" sz="2400" b="1" dirty="0" smtClean="0">
                <a:ln w="900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rgbClr val="A01482"/>
                </a:solidFill>
              </a:rPr>
              <a:t>  Победы в Великой Отечественной Войне </a:t>
            </a:r>
            <a:endParaRPr lang="ru-RU" sz="2400" b="1" dirty="0">
              <a:ln w="9000" cmpd="sng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rgbClr val="A01482"/>
              </a:solidFill>
            </a:endParaRPr>
          </a:p>
        </p:txBody>
      </p:sp>
      <p:pic>
        <p:nvPicPr>
          <p:cNvPr id="15366" name="Рисунок 4" descr="ornamen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6607175"/>
            <a:ext cx="871378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827584" y="6165304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Акция «Сохраним леса» в честь 75-ти </a:t>
            </a:r>
            <a:r>
              <a:rPr lang="ru-RU" b="1" i="1" dirty="0" err="1" smtClean="0">
                <a:solidFill>
                  <a:srgbClr val="002060"/>
                </a:solidFill>
              </a:rPr>
              <a:t>летия</a:t>
            </a:r>
            <a:r>
              <a:rPr lang="ru-RU" b="1" i="1" dirty="0" smtClean="0">
                <a:solidFill>
                  <a:srgbClr val="002060"/>
                </a:solidFill>
              </a:rPr>
              <a:t> Победы в ВОВ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12" name="Рисунок 11" descr="C:\Users\ZamGlav\AppData\Local\Temp\Rar$DIa0.794\Акция -Сохраним леса ,в честь 75 летия Победы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72816"/>
            <a:ext cx="7272808" cy="40324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64979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4" descr="ornamen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5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Рисунок 4" descr="ornamen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93175" y="0"/>
            <a:ext cx="250825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кругленный прямоугольник 8"/>
          <p:cNvSpPr/>
          <p:nvPr/>
        </p:nvSpPr>
        <p:spPr>
          <a:xfrm>
            <a:off x="683568" y="116632"/>
            <a:ext cx="7992888" cy="79208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Отчет главы сельского поселения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Мулымья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о результатах деятельности администрации  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 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2020 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год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ctrTitle"/>
          </p:nvPr>
        </p:nvSpPr>
        <p:spPr>
          <a:xfrm>
            <a:off x="971600" y="1268762"/>
            <a:ext cx="7776864" cy="864095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ln w="900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Библиотеки поселения, входящие в состав МУК </a:t>
            </a:r>
            <a:r>
              <a:rPr lang="ru-RU" sz="3600" b="1" dirty="0" err="1" smtClean="0">
                <a:ln w="900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Кондинская</a:t>
            </a:r>
            <a:r>
              <a:rPr lang="ru-RU" sz="3600" b="1" dirty="0" smtClean="0">
                <a:ln w="900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МЦБС</a:t>
            </a:r>
            <a:endParaRPr lang="ru-RU" sz="3600" b="1" dirty="0">
              <a:ln w="9000" cmpd="sng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2534" name="Рисунок 4" descr="ornamen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6607175"/>
            <a:ext cx="871378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Рисунок 13" descr="image002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59832" y="5208236"/>
            <a:ext cx="273367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195736" y="33569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7284" y="2602939"/>
            <a:ext cx="8277994" cy="26314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500" b="1" i="1" dirty="0">
                <a:solidFill>
                  <a:srgbClr val="002060"/>
                </a:solidFill>
              </a:rPr>
              <a:t>Уровень обеспеченности населения библиотеками по отношению к нормативу 100%. В поселении функционирует 4 библиотеки централизованной библиотечной системы входящих в состав Муниципального учреждения культуры «</a:t>
            </a:r>
            <a:r>
              <a:rPr lang="ru-RU" sz="1500" b="1" i="1" dirty="0" err="1">
                <a:solidFill>
                  <a:srgbClr val="002060"/>
                </a:solidFill>
              </a:rPr>
              <a:t>Кондинская</a:t>
            </a:r>
            <a:r>
              <a:rPr lang="ru-RU" sz="1500" b="1" i="1" dirty="0">
                <a:solidFill>
                  <a:srgbClr val="002060"/>
                </a:solidFill>
              </a:rPr>
              <a:t> </a:t>
            </a:r>
            <a:r>
              <a:rPr lang="ru-RU" sz="1500" b="1" i="1" dirty="0" err="1">
                <a:solidFill>
                  <a:srgbClr val="002060"/>
                </a:solidFill>
              </a:rPr>
              <a:t>межпоселенческая</a:t>
            </a:r>
            <a:r>
              <a:rPr lang="ru-RU" sz="1500" b="1" i="1" dirty="0">
                <a:solidFill>
                  <a:srgbClr val="002060"/>
                </a:solidFill>
              </a:rPr>
              <a:t> централизованная библиотечная система (МУК </a:t>
            </a:r>
            <a:r>
              <a:rPr lang="ru-RU" sz="1500" b="1" i="1" dirty="0" err="1">
                <a:solidFill>
                  <a:srgbClr val="002060"/>
                </a:solidFill>
              </a:rPr>
              <a:t>Кондинская</a:t>
            </a:r>
            <a:r>
              <a:rPr lang="ru-RU" sz="1500" b="1" i="1" dirty="0">
                <a:solidFill>
                  <a:srgbClr val="002060"/>
                </a:solidFill>
              </a:rPr>
              <a:t> МЦБС), подведомственное Управлению культуры администрации </a:t>
            </a:r>
            <a:r>
              <a:rPr lang="ru-RU" sz="1500" b="1" i="1" dirty="0" err="1">
                <a:solidFill>
                  <a:srgbClr val="002060"/>
                </a:solidFill>
              </a:rPr>
              <a:t>Кондинского</a:t>
            </a:r>
            <a:r>
              <a:rPr lang="ru-RU" sz="1500" b="1" i="1" dirty="0">
                <a:solidFill>
                  <a:srgbClr val="002060"/>
                </a:solidFill>
              </a:rPr>
              <a:t> района:</a:t>
            </a:r>
          </a:p>
          <a:p>
            <a:r>
              <a:rPr lang="ru-RU" sz="1500" b="1" i="1" dirty="0">
                <a:solidFill>
                  <a:srgbClr val="002060"/>
                </a:solidFill>
              </a:rPr>
              <a:t>Муниципальное  учреждение  культуры   «</a:t>
            </a:r>
            <a:r>
              <a:rPr lang="ru-RU" sz="1500" b="1" i="1" dirty="0" err="1">
                <a:solidFill>
                  <a:srgbClr val="002060"/>
                </a:solidFill>
              </a:rPr>
              <a:t>Кондинская</a:t>
            </a:r>
            <a:r>
              <a:rPr lang="ru-RU" sz="1500" b="1" i="1" dirty="0">
                <a:solidFill>
                  <a:srgbClr val="002060"/>
                </a:solidFill>
              </a:rPr>
              <a:t> </a:t>
            </a:r>
            <a:r>
              <a:rPr lang="ru-RU" sz="1500" b="1" i="1" dirty="0" err="1">
                <a:solidFill>
                  <a:srgbClr val="002060"/>
                </a:solidFill>
              </a:rPr>
              <a:t>межпоселенческая</a:t>
            </a:r>
            <a:r>
              <a:rPr lang="ru-RU" sz="1500" b="1" i="1" dirty="0">
                <a:solidFill>
                  <a:srgbClr val="002060"/>
                </a:solidFill>
              </a:rPr>
              <a:t> централизованная библиотечная система»: филиал № 10 (</a:t>
            </a:r>
            <a:r>
              <a:rPr lang="ru-RU" sz="1500" b="1" i="1" dirty="0" err="1">
                <a:solidFill>
                  <a:srgbClr val="002060"/>
                </a:solidFill>
              </a:rPr>
              <a:t>п.Мулымья</a:t>
            </a:r>
            <a:r>
              <a:rPr lang="ru-RU" sz="1500" b="1" i="1" dirty="0">
                <a:solidFill>
                  <a:srgbClr val="002060"/>
                </a:solidFill>
              </a:rPr>
              <a:t>), филиал № 12 (</a:t>
            </a:r>
            <a:r>
              <a:rPr lang="ru-RU" sz="1500" b="1" i="1" dirty="0" err="1">
                <a:solidFill>
                  <a:srgbClr val="002060"/>
                </a:solidFill>
              </a:rPr>
              <a:t>п.Чантырья</a:t>
            </a:r>
            <a:r>
              <a:rPr lang="ru-RU" sz="1500" b="1" i="1" dirty="0">
                <a:solidFill>
                  <a:srgbClr val="002060"/>
                </a:solidFill>
              </a:rPr>
              <a:t>), филиал № 17 (</a:t>
            </a:r>
            <a:r>
              <a:rPr lang="ru-RU" sz="1500" b="1" i="1" dirty="0" err="1">
                <a:solidFill>
                  <a:srgbClr val="002060"/>
                </a:solidFill>
              </a:rPr>
              <a:t>п.Назарово</a:t>
            </a:r>
            <a:r>
              <a:rPr lang="ru-RU" sz="1500" b="1" i="1" dirty="0">
                <a:solidFill>
                  <a:srgbClr val="002060"/>
                </a:solidFill>
              </a:rPr>
              <a:t>), филиал № 19 (</a:t>
            </a:r>
            <a:r>
              <a:rPr lang="ru-RU" sz="1500" b="1" i="1" dirty="0" err="1">
                <a:solidFill>
                  <a:srgbClr val="002060"/>
                </a:solidFill>
              </a:rPr>
              <a:t>д.Ушья</a:t>
            </a:r>
            <a:r>
              <a:rPr lang="ru-RU" sz="1500" b="1" i="1" dirty="0">
                <a:solidFill>
                  <a:srgbClr val="002060"/>
                </a:solidFill>
              </a:rPr>
              <a:t>).</a:t>
            </a:r>
          </a:p>
          <a:p>
            <a:r>
              <a:rPr lang="ru-RU" sz="1500" b="1" i="1" dirty="0">
                <a:solidFill>
                  <a:srgbClr val="002060"/>
                </a:solidFill>
              </a:rPr>
              <a:t> В </a:t>
            </a:r>
            <a:r>
              <a:rPr lang="ru-RU" sz="1500" b="1" i="1" dirty="0" err="1">
                <a:solidFill>
                  <a:srgbClr val="002060"/>
                </a:solidFill>
              </a:rPr>
              <a:t>с.Шаим</a:t>
            </a:r>
            <a:r>
              <a:rPr lang="ru-RU" sz="1500" b="1" i="1" dirty="0">
                <a:solidFill>
                  <a:srgbClr val="002060"/>
                </a:solidFill>
              </a:rPr>
              <a:t> и </a:t>
            </a:r>
            <a:r>
              <a:rPr lang="ru-RU" sz="1500" b="1" i="1" dirty="0" err="1">
                <a:solidFill>
                  <a:srgbClr val="002060"/>
                </a:solidFill>
              </a:rPr>
              <a:t>п.Супра</a:t>
            </a:r>
            <a:r>
              <a:rPr lang="ru-RU" sz="1500" b="1" i="1" dirty="0">
                <a:solidFill>
                  <a:srgbClr val="002060"/>
                </a:solidFill>
              </a:rPr>
              <a:t> библиотечное обслуживание осуществляется </a:t>
            </a:r>
            <a:r>
              <a:rPr lang="ru-RU" sz="1500" b="1" i="1" dirty="0" err="1">
                <a:solidFill>
                  <a:srgbClr val="002060"/>
                </a:solidFill>
              </a:rPr>
              <a:t>внестационарными</a:t>
            </a:r>
            <a:r>
              <a:rPr lang="ru-RU" sz="1500" b="1" i="1" dirty="0">
                <a:solidFill>
                  <a:srgbClr val="002060"/>
                </a:solidFill>
              </a:rPr>
              <a:t> формами (КИБО). Библиотечный фонд составляет более 30 тысяч единиц. Количество читателей </a:t>
            </a:r>
            <a:r>
              <a:rPr lang="ru-RU" sz="1500" b="1" i="1" dirty="0" smtClean="0">
                <a:solidFill>
                  <a:srgbClr val="002060"/>
                </a:solidFill>
              </a:rPr>
              <a:t> 955 </a:t>
            </a:r>
            <a:r>
              <a:rPr lang="ru-RU" sz="1500" b="1" i="1" dirty="0">
                <a:solidFill>
                  <a:srgbClr val="002060"/>
                </a:solidFill>
              </a:rPr>
              <a:t>человек</a:t>
            </a:r>
            <a:r>
              <a:rPr lang="ru-RU" sz="1400" b="1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115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4" descr="ornamen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5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Рисунок 4" descr="ornamen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93175" y="0"/>
            <a:ext cx="250825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кругленный прямоугольник 8"/>
          <p:cNvSpPr/>
          <p:nvPr/>
        </p:nvSpPr>
        <p:spPr>
          <a:xfrm>
            <a:off x="1763688" y="116632"/>
            <a:ext cx="6912768" cy="79208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Отчет главы сельского поселения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Мулымья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о результатах деятельности администрации  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 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2020 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год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ctrTitle"/>
          </p:nvPr>
        </p:nvSpPr>
        <p:spPr>
          <a:xfrm>
            <a:off x="971599" y="908721"/>
            <a:ext cx="7812634" cy="504055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ln w="900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Библиотечные       мероприятия  </a:t>
            </a:r>
            <a:endParaRPr lang="ru-RU" sz="2800" b="1" dirty="0">
              <a:ln w="9000" cmpd="sng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2534" name="Рисунок 4" descr="ornament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6607175"/>
            <a:ext cx="871378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Рисунок 13" descr="image002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260648"/>
            <a:ext cx="1872208" cy="972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195736" y="33569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619672" y="1412777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Мероприятия к 75-летию Победы в Великой Отечественной войне 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552" y="5661248"/>
            <a:ext cx="3996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Встреча   поколений 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4" name="Рисунок 13" descr="C:\Users\ZamGlav\AppData\Local\Temp\Rar$DIa0.147\встреча с детьми войны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29" y="2348880"/>
            <a:ext cx="4029075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 descr="C:\Users\ZamGlav\AppData\Local\Temp\Rar$DIa0.729\о Сталинградской битве Мулымская библиотека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043" y="2348881"/>
            <a:ext cx="4314190" cy="30353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4716016" y="5661248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n>
                  <a:solidFill>
                    <a:srgbClr val="7030A0"/>
                  </a:solidFill>
                </a:ln>
              </a:rPr>
              <a:t>Сталинград: 200 дней мужества и стойкости </a:t>
            </a:r>
            <a:endParaRPr lang="ru-RU" dirty="0">
              <a:ln>
                <a:solidFill>
                  <a:srgbClr val="7030A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51275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4" descr="ornamen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5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Рисунок 4" descr="ornamen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93175" y="0"/>
            <a:ext cx="250825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кругленный прямоугольник 8"/>
          <p:cNvSpPr/>
          <p:nvPr/>
        </p:nvSpPr>
        <p:spPr>
          <a:xfrm>
            <a:off x="1763688" y="116632"/>
            <a:ext cx="6912768" cy="79208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Отчет главы сельского поселения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Мулымья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о 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результатах  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деятельности администрации  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 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2020 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год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ctrTitle"/>
          </p:nvPr>
        </p:nvSpPr>
        <p:spPr>
          <a:xfrm>
            <a:off x="971600" y="1027557"/>
            <a:ext cx="7776864" cy="745260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ln w="900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Библиотечные       мероприятия  </a:t>
            </a:r>
            <a:endParaRPr lang="ru-RU" sz="2800" b="1" dirty="0">
              <a:ln w="9000" cmpd="sng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2534" name="Рисунок 4" descr="ornamen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6607175"/>
            <a:ext cx="871378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Рисунок 13" descr="image002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260648"/>
            <a:ext cx="1872208" cy="972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195736" y="33569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700809"/>
            <a:ext cx="5328592" cy="43204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56" y="1700809"/>
            <a:ext cx="3070708" cy="43204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5949280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История населенных пунктов, ранее входивших в </a:t>
            </a:r>
            <a:r>
              <a:rPr lang="ru-RU" b="1" i="1" dirty="0" err="1" smtClean="0">
                <a:solidFill>
                  <a:srgbClr val="002060"/>
                </a:solidFill>
              </a:rPr>
              <a:t>Шаимский</a:t>
            </a:r>
            <a:r>
              <a:rPr lang="ru-RU" b="1" i="1" dirty="0" smtClean="0">
                <a:solidFill>
                  <a:srgbClr val="002060"/>
                </a:solidFill>
              </a:rPr>
              <a:t> сельский совет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88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4" descr="ornamen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5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Рисунок 4" descr="ornamen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93175" y="0"/>
            <a:ext cx="250825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кругленный прямоугольник 8"/>
          <p:cNvSpPr/>
          <p:nvPr/>
        </p:nvSpPr>
        <p:spPr>
          <a:xfrm>
            <a:off x="1763688" y="116632"/>
            <a:ext cx="6912768" cy="79208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Отчет главы сельского поселения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Мулымья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о результатах деятельности администрации  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 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2020 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год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ctrTitle"/>
          </p:nvPr>
        </p:nvSpPr>
        <p:spPr>
          <a:xfrm>
            <a:off x="971600" y="1027557"/>
            <a:ext cx="7776864" cy="601243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ln w="900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Библиотечные       мероприятия  </a:t>
            </a:r>
            <a:endParaRPr lang="ru-RU" sz="2800" b="1" dirty="0">
              <a:ln w="9000" cmpd="sng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2534" name="Рисунок 4" descr="ornament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6607175"/>
            <a:ext cx="871378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Рисунок 13" descr="image002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5554" y="251244"/>
            <a:ext cx="1872208" cy="972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195736" y="33569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1" name="Рисунок 10" descr="C:\Users\Библиотека\Desktop\Ушья. Рабочий стол\СТАТЬИ 2020\фото встреча с главой\20200123_14033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3544" y="2402286"/>
            <a:ext cx="4032447" cy="28886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1691680" y="1700807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Встречи населения с представителями администрации 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3" name="Рисунок 12" descr="D:\отчет БИБЛИОТЕКА дляЛитвиновой 2020\встреча март В.И.Шабарчиной\20200312_14020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2388168"/>
            <a:ext cx="4140225" cy="28886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539552" y="5661248"/>
            <a:ext cx="3996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 главой поселения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Е.В.Белослудцевым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8024" y="5733256"/>
            <a:ext cx="3996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 заместителем главы </a:t>
            </a:r>
            <a:r>
              <a:rPr lang="ru-RU" sz="1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В.И.Шабарчиной</a:t>
            </a:r>
            <a:endParaRPr lang="ru-RU" sz="1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38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Grp="1" noChangeArrowheads="1"/>
          </p:cNvSpPr>
          <p:nvPr>
            <p:ph type="title"/>
          </p:nvPr>
        </p:nvSpPr>
        <p:spPr>
          <a:xfrm>
            <a:off x="457200" y="1340769"/>
            <a:ext cx="8229600" cy="504056"/>
          </a:xfrm>
          <a:gradFill>
            <a:gsLst>
              <a:gs pos="0">
                <a:srgbClr val="5E9EFF">
                  <a:alpha val="37000"/>
                </a:srgbClr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0" scaled="1"/>
          </a:gra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039" tIns="40022" rIns="80039" bIns="40022"/>
          <a:lstStyle/>
          <a:p>
            <a:pPr>
              <a:defRPr/>
            </a:pPr>
            <a:r>
              <a:rPr lang="ru-RU" sz="2000" b="1" i="1" dirty="0">
                <a:solidFill>
                  <a:srgbClr val="FF0000"/>
                </a:solidFill>
                <a:latin typeface="+mn-lt"/>
              </a:rPr>
              <a:t>Баланс трудовых ресурсов сельского поселения Мулымья</a:t>
            </a:r>
          </a:p>
        </p:txBody>
      </p:sp>
      <p:sp>
        <p:nvSpPr>
          <p:cNvPr id="4098" name="Объект 2"/>
          <p:cNvSpPr>
            <a:spLocks noGrp="1"/>
          </p:cNvSpPr>
          <p:nvPr>
            <p:ph idx="1"/>
          </p:nvPr>
        </p:nvSpPr>
        <p:spPr>
          <a:xfrm>
            <a:off x="457200" y="5949950"/>
            <a:ext cx="1666875" cy="176213"/>
          </a:xfrm>
        </p:spPr>
        <p:txBody>
          <a:bodyPr>
            <a:normAutofit fontScale="25000" lnSpcReduction="20000"/>
          </a:bodyPr>
          <a:lstStyle/>
          <a:p>
            <a:endParaRPr lang="ru-RU" dirty="0" smtClean="0"/>
          </a:p>
        </p:txBody>
      </p:sp>
      <p:sp>
        <p:nvSpPr>
          <p:cNvPr id="4" name="Заголовок 8"/>
          <p:cNvSpPr txBox="1">
            <a:spLocks/>
          </p:cNvSpPr>
          <p:nvPr/>
        </p:nvSpPr>
        <p:spPr bwMode="auto">
          <a:xfrm>
            <a:off x="971601" y="188914"/>
            <a:ext cx="7715200" cy="935831"/>
          </a:xfrm>
          <a:prstGeom prst="round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Отчет главы сельского поселения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Мулымья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о результатах деятельности администрации  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 2020 год</a:t>
            </a:r>
            <a:endParaRPr lang="ru-RU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10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13" y="0"/>
            <a:ext cx="2492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Рисунок 4" descr="ornament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6607175"/>
            <a:ext cx="871378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Рисунок 4" descr="ornament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93175" y="0"/>
            <a:ext cx="250825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81128"/>
            <a:ext cx="3240162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081" y="4509120"/>
            <a:ext cx="2160240" cy="2016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3584697929"/>
              </p:ext>
            </p:extLst>
          </p:nvPr>
        </p:nvGraphicFramePr>
        <p:xfrm>
          <a:off x="428596" y="1857365"/>
          <a:ext cx="5286412" cy="2571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581127"/>
            <a:ext cx="2746649" cy="18989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 descr="C:\Users\ZamGlav\Desktop\кайдаулов А.В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180" y="1988840"/>
            <a:ext cx="2476872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ornamen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5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Отчет главы сельского 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поселения 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Мулымья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о результатах деятельности администрации  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 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2020 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год</a:t>
            </a: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061047"/>
          </a:xfrm>
        </p:spPr>
        <p:txBody>
          <a:bodyPr/>
          <a:lstStyle/>
          <a:p>
            <a:r>
              <a:rPr lang="ru-RU" b="1" dirty="0">
                <a:ln w="900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Сотрудничество  администрации  поселения  с </a:t>
            </a:r>
            <a:r>
              <a:rPr lang="ru-RU" b="1" dirty="0" smtClean="0">
                <a:ln w="900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православной церковью </a:t>
            </a:r>
            <a:endParaRPr lang="ru-RU" dirty="0"/>
          </a:p>
        </p:txBody>
      </p:sp>
      <p:pic>
        <p:nvPicPr>
          <p:cNvPr id="6" name="Рисунок 4" descr="ornamen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93175" y="0"/>
            <a:ext cx="250825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4" descr="ornamen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6607175"/>
            <a:ext cx="871378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" y="2636912"/>
            <a:ext cx="4048125" cy="2805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6165304"/>
            <a:ext cx="36689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D:\Desktop\отчет главы 2021\фото с батюшкой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708920"/>
            <a:ext cx="3432175" cy="2733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683568" y="566124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Обряд Крещение Господнее</a:t>
            </a:r>
            <a:endParaRPr lang="ru-RU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6056" y="5661248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Беседа с отцом Михаилом </a:t>
            </a:r>
            <a:endParaRPr lang="ru-RU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421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4" descr="ornamen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5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Рисунок 4" descr="ornamen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93175" y="0"/>
            <a:ext cx="250825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кругленный прямоугольник 8"/>
          <p:cNvSpPr/>
          <p:nvPr/>
        </p:nvSpPr>
        <p:spPr>
          <a:xfrm>
            <a:off x="1763688" y="116632"/>
            <a:ext cx="6912768" cy="79208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Отчет главы сельского поселения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Мулымья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о результатах деятельности администрации  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 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2019 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год</a:t>
            </a:r>
          </a:p>
        </p:txBody>
      </p:sp>
      <p:pic>
        <p:nvPicPr>
          <p:cNvPr id="21509" name="Рисунок 4" descr="ornament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6607175"/>
            <a:ext cx="871378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"/>
          <p:cNvSpPr>
            <a:spLocks noGrp="1"/>
          </p:cNvSpPr>
          <p:nvPr>
            <p:ph type="ctrTitle"/>
          </p:nvPr>
        </p:nvSpPr>
        <p:spPr>
          <a:xfrm>
            <a:off x="971600" y="1412777"/>
            <a:ext cx="7772400" cy="576064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ln w="9000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Сотрудничество  администрации  поселения  с православной церковью</a:t>
            </a:r>
            <a:endParaRPr lang="ru-RU" sz="3200" b="1" dirty="0">
              <a:ln w="9000" cmpd="sng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23928" y="6093298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D:\Desktop\отчет главы 2021\фото с владыкой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440" y="2348880"/>
            <a:ext cx="2025000" cy="3575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971600" y="6093298"/>
            <a:ext cx="763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D60093"/>
                </a:solidFill>
              </a:rPr>
              <a:t>Посещение храма имени Матроны Московской в </a:t>
            </a:r>
            <a:r>
              <a:rPr lang="ru-RU" sz="1400" b="1" dirty="0" err="1" smtClean="0">
                <a:solidFill>
                  <a:srgbClr val="D60093"/>
                </a:solidFill>
              </a:rPr>
              <a:t>с.Чантырья</a:t>
            </a:r>
            <a:r>
              <a:rPr lang="ru-RU" sz="1400" b="1" dirty="0" smtClean="0">
                <a:solidFill>
                  <a:srgbClr val="D60093"/>
                </a:solidFill>
              </a:rPr>
              <a:t> епископом Югорским и </a:t>
            </a:r>
            <a:r>
              <a:rPr lang="ru-RU" sz="1400" b="1" dirty="0" err="1" smtClean="0">
                <a:solidFill>
                  <a:srgbClr val="D60093"/>
                </a:solidFill>
              </a:rPr>
              <a:t>Няганьским</a:t>
            </a:r>
            <a:r>
              <a:rPr lang="ru-RU" sz="1400" b="1" dirty="0" smtClean="0">
                <a:solidFill>
                  <a:srgbClr val="D60093"/>
                </a:solidFill>
              </a:rPr>
              <a:t> </a:t>
            </a:r>
            <a:r>
              <a:rPr lang="ru-RU" sz="1400" b="1" dirty="0" err="1" smtClean="0">
                <a:solidFill>
                  <a:srgbClr val="D60093"/>
                </a:solidFill>
              </a:rPr>
              <a:t>Фотием</a:t>
            </a:r>
            <a:r>
              <a:rPr lang="ru-RU" sz="1400" b="1" dirty="0" smtClean="0">
                <a:solidFill>
                  <a:srgbClr val="D60093"/>
                </a:solidFill>
              </a:rPr>
              <a:t>.</a:t>
            </a:r>
            <a:endParaRPr lang="ru-RU" sz="1400" b="1" dirty="0">
              <a:solidFill>
                <a:srgbClr val="D60093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48881"/>
            <a:ext cx="5400600" cy="3575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465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6"/>
          <p:cNvSpPr txBox="1"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  <a:prstGeom prst="round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Отчет главы сельского поселения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Мулымья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о результатах деятельности  администрации  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 2020 год</a:t>
            </a:r>
            <a:endParaRPr lang="ru-RU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6626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00600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Работа с обращениями граждан:</a:t>
            </a:r>
          </a:p>
          <a:p>
            <a:endParaRPr lang="ru-RU" sz="16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3"/>
            <a:ext cx="3952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48713" y="3175"/>
            <a:ext cx="3952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9" name="Рисунок 4" descr="ornament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6607175"/>
            <a:ext cx="871378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642123"/>
            <a:ext cx="1633537" cy="163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1700806"/>
            <a:ext cx="7632848" cy="369331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i="1" dirty="0">
                <a:ln>
                  <a:solidFill>
                    <a:srgbClr val="0070C0"/>
                  </a:solidFill>
                </a:ln>
              </a:rPr>
              <a:t>За   2020 год  поступило 26  обращений  граждан. Из них  9 обращений письменных,  17 обращений   на личном приеме.</a:t>
            </a:r>
          </a:p>
          <a:p>
            <a:r>
              <a:rPr lang="ru-RU" i="1" dirty="0">
                <a:ln>
                  <a:solidFill>
                    <a:srgbClr val="0070C0"/>
                  </a:solidFill>
                </a:ln>
              </a:rPr>
              <a:t> Коллективных обращений нет, индивидуальных – 26 </a:t>
            </a:r>
          </a:p>
          <a:p>
            <a:r>
              <a:rPr lang="ru-RU" b="1" i="1" dirty="0">
                <a:ln>
                  <a:solidFill>
                    <a:srgbClr val="0070C0"/>
                  </a:solidFill>
                </a:ln>
              </a:rPr>
              <a:t>Из 26 обращений граждан</a:t>
            </a:r>
            <a:r>
              <a:rPr lang="ru-RU" i="1" dirty="0">
                <a:ln>
                  <a:solidFill>
                    <a:srgbClr val="0070C0"/>
                  </a:solidFill>
                </a:ln>
              </a:rPr>
              <a:t>, поступивших  за   2020 год, все обращения рассмотрены. По результатам </a:t>
            </a:r>
            <a:endParaRPr lang="ru-RU" i="1" dirty="0" smtClean="0">
              <a:ln>
                <a:solidFill>
                  <a:srgbClr val="0070C0"/>
                </a:solidFill>
              </a:ln>
            </a:endParaRPr>
          </a:p>
          <a:p>
            <a:r>
              <a:rPr lang="ru-RU" i="1" dirty="0" smtClean="0">
                <a:ln>
                  <a:solidFill>
                    <a:srgbClr val="0070C0"/>
                  </a:solidFill>
                </a:ln>
              </a:rPr>
              <a:t>рассмотрения</a:t>
            </a:r>
            <a:r>
              <a:rPr lang="ru-RU" i="1" dirty="0">
                <a:ln>
                  <a:solidFill>
                    <a:srgbClr val="0070C0"/>
                  </a:solidFill>
                </a:ln>
              </a:rPr>
              <a:t>:</a:t>
            </a:r>
          </a:p>
          <a:p>
            <a:r>
              <a:rPr lang="ru-RU" i="1" dirty="0">
                <a:ln>
                  <a:solidFill>
                    <a:srgbClr val="0070C0"/>
                  </a:solidFill>
                </a:ln>
              </a:rPr>
              <a:t>- по 13 обращениям - поддержаны </a:t>
            </a:r>
          </a:p>
          <a:p>
            <a:r>
              <a:rPr lang="ru-RU" i="1" dirty="0">
                <a:ln>
                  <a:solidFill>
                    <a:srgbClr val="0070C0"/>
                  </a:solidFill>
                </a:ln>
              </a:rPr>
              <a:t>- по 13  обращениям  даны консультации</a:t>
            </a:r>
          </a:p>
          <a:p>
            <a:r>
              <a:rPr lang="ru-RU" i="1" dirty="0">
                <a:ln>
                  <a:solidFill>
                    <a:srgbClr val="0070C0"/>
                  </a:solidFill>
                </a:ln>
              </a:rPr>
              <a:t> </a:t>
            </a:r>
          </a:p>
          <a:p>
            <a:r>
              <a:rPr lang="ru-RU" i="1" dirty="0">
                <a:ln>
                  <a:solidFill>
                    <a:srgbClr val="0070C0"/>
                  </a:solidFill>
                </a:ln>
              </a:rPr>
              <a:t>Анализ тематики обращений показывает, что </a:t>
            </a:r>
            <a:r>
              <a:rPr lang="ru-RU" b="1" i="1" dirty="0">
                <a:ln>
                  <a:solidFill>
                    <a:srgbClr val="0070C0"/>
                  </a:solidFill>
                </a:ln>
              </a:rPr>
              <a:t>основная  тема </a:t>
            </a:r>
            <a:r>
              <a:rPr lang="ru-RU" i="1" dirty="0">
                <a:ln>
                  <a:solidFill>
                    <a:srgbClr val="0070C0"/>
                  </a:solidFill>
                </a:ln>
              </a:rPr>
              <a:t> обращений  за 2020 год- это вопросы  получения социального жилья, по сносу аварийного жилья в </a:t>
            </a:r>
            <a:r>
              <a:rPr lang="ru-RU" i="1" dirty="0" err="1">
                <a:ln>
                  <a:solidFill>
                    <a:srgbClr val="0070C0"/>
                  </a:solidFill>
                </a:ln>
              </a:rPr>
              <a:t>д.Ушья</a:t>
            </a:r>
            <a:r>
              <a:rPr lang="ru-RU" i="1" dirty="0">
                <a:ln>
                  <a:solidFill>
                    <a:srgbClr val="0070C0"/>
                  </a:solidFill>
                </a:ln>
              </a:rPr>
              <a:t>, организация уличного освещения, отлов бродячих собак.</a:t>
            </a:r>
          </a:p>
        </p:txBody>
      </p:sp>
    </p:spTree>
    <p:extLst>
      <p:ext uri="{BB962C8B-B14F-4D97-AF65-F5344CB8AC3E}">
        <p14:creationId xmlns:p14="http://schemas.microsoft.com/office/powerpoint/2010/main" val="339576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6"/>
          <p:cNvSpPr txBox="1"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  <a:prstGeom prst="round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Отчет главы сельского поселения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Мулымья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о результатах деятельности  администрации  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 2020 год</a:t>
            </a:r>
            <a:endParaRPr lang="ru-RU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6626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Перспективы развития сельского поселения </a:t>
            </a:r>
            <a:r>
              <a:rPr lang="ru-RU" sz="1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Мулымья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endParaRPr lang="ru-RU" sz="16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3"/>
            <a:ext cx="3952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48713" y="3175"/>
            <a:ext cx="3952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9" name="Рисунок 4" descr="ornament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6607175"/>
            <a:ext cx="871378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2208045"/>
              </p:ext>
            </p:extLst>
          </p:nvPr>
        </p:nvGraphicFramePr>
        <p:xfrm>
          <a:off x="683568" y="1464755"/>
          <a:ext cx="5761037" cy="49885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2924"/>
                <a:gridCol w="4496745"/>
                <a:gridCol w="921368"/>
              </a:tblGrid>
              <a:tr h="4382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</a:tr>
              <a:tr h="4382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+mn-ea"/>
                        </a:rPr>
                        <a:t>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 здания амбулатории в </a:t>
                      </a:r>
                      <a:r>
                        <a:rPr lang="ru-RU" sz="1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п.Мулымья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2021-2023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</a:tr>
              <a:tr h="4383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+mn-ea"/>
                        </a:rPr>
                        <a:t>2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 комплекса «Школа-детский сад» в д. 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Ушья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2021-2022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</a:tr>
              <a:tr h="2191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+mn-ea"/>
                        </a:rPr>
                        <a:t>3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Газификация д. 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Ушья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2021-2030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</a:tr>
              <a:tr h="4383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+mn-ea"/>
                        </a:rPr>
                        <a:t>4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троительство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водоочистных сооружений мощностью 100 м3/сутки в п. 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Мулымья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2022-2025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</a:tr>
              <a:tr h="5422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+mn-ea"/>
                        </a:rPr>
                        <a:t>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Строительство  детского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сада в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с.Чантырья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2021-2022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5" marR="68585" marT="0" marB="0"/>
                </a:tc>
              </a:tr>
              <a:tr h="4383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+mn-ea"/>
                        </a:rPr>
                        <a:t>6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 Строительство жилого дома  блочной застройки </a:t>
                      </a:r>
                      <a:r>
                        <a:rPr lang="ru-RU" sz="1400" dirty="0" err="1" smtClean="0">
                          <a:effectLst/>
                          <a:latin typeface="Times New Roman"/>
                          <a:ea typeface="Times New Roman"/>
                        </a:rPr>
                        <a:t>д.Ушья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2021-2022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</a:tr>
              <a:tr h="4382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Строительство дороги </a:t>
                      </a:r>
                      <a:r>
                        <a:rPr lang="ru-RU" sz="1400" dirty="0" err="1" smtClean="0">
                          <a:effectLst/>
                          <a:latin typeface="Times New Roman"/>
                          <a:ea typeface="Times New Roman"/>
                        </a:rPr>
                        <a:t>Ушья-Шаим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 в твердом покрытии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2021-2022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</a:tr>
              <a:tr h="4383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Благоустройство дворовой территории многоквартирных домов </a:t>
                      </a:r>
                      <a:r>
                        <a:rPr lang="ru-RU" sz="1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д.Ушья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2021-2022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</a:tr>
              <a:tr h="4382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Обустройство площади культуры и отдыха в </a:t>
                      </a:r>
                      <a:r>
                        <a:rPr lang="ru-RU" sz="1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п.Мулымья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2021-2022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</a:tr>
              <a:tr h="4382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Обустройство сквера в </a:t>
                      </a:r>
                      <a:r>
                        <a:rPr lang="ru-RU" sz="1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п.Назарово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2021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</a:tr>
              <a:tr h="2827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Замена осветительных приборов уличного освещения 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5" marR="6858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2021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5" marR="68585" marT="0" marB="0"/>
                </a:tc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175" y="1700808"/>
            <a:ext cx="2378224" cy="1872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 descr="http://www.ugrapro.ru/wp-content/uploads/2019/08/20161216151254334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071" y="3933056"/>
            <a:ext cx="2224598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856983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8"/>
          <p:cNvSpPr txBox="1">
            <a:spLocks noGrp="1"/>
          </p:cNvSpPr>
          <p:nvPr>
            <p:ph type="title"/>
          </p:nvPr>
        </p:nvSpPr>
        <p:spPr>
          <a:prstGeom prst="round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Отчет главы сельского поселения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Мулымья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о результатах  деятельности администрации  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 2020 год</a:t>
            </a:r>
            <a:endParaRPr lang="ru-RU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Text Box 2"/>
          <p:cNvSpPr txBox="1">
            <a:spLocks noGrp="1" noChangeArrowheads="1"/>
          </p:cNvSpPr>
          <p:nvPr>
            <p:ph idx="1"/>
          </p:nvPr>
        </p:nvSpPr>
        <p:spPr>
          <a:xfrm>
            <a:off x="421481" y="1628801"/>
            <a:ext cx="8229600" cy="432049"/>
          </a:xfrm>
          <a:gradFill>
            <a:gsLst>
              <a:gs pos="0">
                <a:srgbClr val="5E9EFF">
                  <a:alpha val="37000"/>
                </a:srgbClr>
              </a:gs>
              <a:gs pos="39999">
                <a:srgbClr val="85C2FF"/>
              </a:gs>
              <a:gs pos="70000">
                <a:srgbClr val="C4D6EB"/>
              </a:gs>
              <a:gs pos="100000">
                <a:sysClr val="window" lastClr="FFFFFF"/>
              </a:gs>
            </a:gsLst>
            <a:lin ang="0" scaled="1"/>
          </a:gra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039" tIns="40022" rIns="80039" bIns="4002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kern="0" dirty="0">
                <a:solidFill>
                  <a:srgbClr val="FF0000"/>
                </a:solidFill>
                <a:latin typeface="Arial"/>
              </a:rPr>
              <a:t>ПРОМЫШЛЕННОЕ  ПРОИЗВОДСТВО, СЕЛЬСКОЕ  ХОЗЯЙСТВО, ДИКОРОСЫ</a:t>
            </a:r>
          </a:p>
        </p:txBody>
      </p:sp>
      <p:pic>
        <p:nvPicPr>
          <p:cNvPr id="512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3" y="0"/>
            <a:ext cx="2492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Рисунок 4" descr="ornamen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6607175"/>
            <a:ext cx="871378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Рисунок 4" descr="ornament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93175" y="0"/>
            <a:ext cx="250825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2967408"/>
              </p:ext>
            </p:extLst>
          </p:nvPr>
        </p:nvGraphicFramePr>
        <p:xfrm>
          <a:off x="865188" y="2133600"/>
          <a:ext cx="7500937" cy="2820989"/>
        </p:xfrm>
        <a:graphic>
          <a:graphicData uri="http://schemas.openxmlformats.org/drawingml/2006/table">
            <a:tbl>
              <a:tblPr/>
              <a:tblGrid>
                <a:gridCol w="340983"/>
                <a:gridCol w="1681694"/>
                <a:gridCol w="941654"/>
                <a:gridCol w="830014"/>
                <a:gridCol w="830014"/>
                <a:gridCol w="830014"/>
                <a:gridCol w="830014"/>
                <a:gridCol w="1216550"/>
              </a:tblGrid>
              <a:tr h="6398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</a:txBody>
                  <a:tcPr marL="64643" marR="64643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продукции</a:t>
                      </a:r>
                    </a:p>
                  </a:txBody>
                  <a:tcPr marL="64643" marR="64643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изм.</a:t>
                      </a:r>
                    </a:p>
                  </a:txBody>
                  <a:tcPr marL="64643" marR="64643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 год</a:t>
                      </a:r>
                    </a:p>
                  </a:txBody>
                  <a:tcPr marL="64643" marR="64643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</a:p>
                  </a:txBody>
                  <a:tcPr marL="64643" marR="64643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</a:p>
                  </a:txBody>
                  <a:tcPr marL="64643" marR="64643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</a:p>
                  </a:txBody>
                  <a:tcPr marL="64643" marR="64643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64643" marR="64643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4342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4643" marR="64643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Деловая древесина</a:t>
                      </a:r>
                    </a:p>
                  </a:txBody>
                  <a:tcPr marL="64643" marR="64643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м3</a:t>
                      </a:r>
                    </a:p>
                  </a:txBody>
                  <a:tcPr marL="64643" marR="64643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470</a:t>
                      </a:r>
                    </a:p>
                  </a:txBody>
                  <a:tcPr marL="64643" marR="64643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698</a:t>
                      </a:r>
                    </a:p>
                  </a:txBody>
                  <a:tcPr marL="64643" marR="64643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425</a:t>
                      </a:r>
                    </a:p>
                  </a:txBody>
                  <a:tcPr marL="64643" marR="64643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4643" marR="64643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4643" marR="64643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4441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4643" marR="64643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Дровяная древесина</a:t>
                      </a:r>
                    </a:p>
                  </a:txBody>
                  <a:tcPr marL="64643" marR="64643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643" marR="64643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4928</a:t>
                      </a:r>
                    </a:p>
                  </a:txBody>
                  <a:tcPr marL="64643" marR="64643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6594</a:t>
                      </a:r>
                    </a:p>
                  </a:txBody>
                  <a:tcPr marL="64643" marR="64643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4694</a:t>
                      </a:r>
                    </a:p>
                  </a:txBody>
                  <a:tcPr marL="64643" marR="64643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2300</a:t>
                      </a:r>
                    </a:p>
                  </a:txBody>
                  <a:tcPr marL="64643" marR="64643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2500</a:t>
                      </a:r>
                    </a:p>
                  </a:txBody>
                  <a:tcPr marL="64643" marR="64643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4342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4643" marR="64643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Пиломатериал</a:t>
                      </a:r>
                    </a:p>
                  </a:txBody>
                  <a:tcPr marL="64643" marR="64643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м3</a:t>
                      </a:r>
                    </a:p>
                  </a:txBody>
                  <a:tcPr marL="64643" marR="64643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372</a:t>
                      </a:r>
                    </a:p>
                  </a:txBody>
                  <a:tcPr marL="64643" marR="64643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490</a:t>
                      </a:r>
                    </a:p>
                  </a:txBody>
                  <a:tcPr marL="64643" marR="64643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315</a:t>
                      </a:r>
                    </a:p>
                  </a:txBody>
                  <a:tcPr marL="64643" marR="64643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700</a:t>
                      </a:r>
                    </a:p>
                  </a:txBody>
                  <a:tcPr marL="64643" marR="64643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</a:t>
                      </a:r>
                    </a:p>
                  </a:txBody>
                  <a:tcPr marL="64643" marR="64643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4342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64643" marR="64643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Заготовка  грибов</a:t>
                      </a:r>
                    </a:p>
                  </a:txBody>
                  <a:tcPr marL="64643" marR="64643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кг</a:t>
                      </a:r>
                    </a:p>
                  </a:txBody>
                  <a:tcPr marL="64643" marR="64643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21000</a:t>
                      </a:r>
                    </a:p>
                  </a:txBody>
                  <a:tcPr marL="64643" marR="64643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42000</a:t>
                      </a:r>
                    </a:p>
                  </a:txBody>
                  <a:tcPr marL="64643" marR="64643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16000</a:t>
                      </a:r>
                    </a:p>
                  </a:txBody>
                  <a:tcPr marL="64643" marR="64643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110000</a:t>
                      </a:r>
                    </a:p>
                  </a:txBody>
                  <a:tcPr marL="64643" marR="64643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35000</a:t>
                      </a:r>
                    </a:p>
                  </a:txBody>
                  <a:tcPr marL="64643" marR="64643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4342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4643" marR="64643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Заготовка  ягод</a:t>
                      </a:r>
                    </a:p>
                  </a:txBody>
                  <a:tcPr marL="64643" marR="64643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кг</a:t>
                      </a:r>
                    </a:p>
                  </a:txBody>
                  <a:tcPr marL="64643" marR="64643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41,7</a:t>
                      </a:r>
                    </a:p>
                  </a:txBody>
                  <a:tcPr marL="64643" marR="64643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7000</a:t>
                      </a:r>
                    </a:p>
                  </a:txBody>
                  <a:tcPr marL="64643" marR="64643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3000</a:t>
                      </a:r>
                    </a:p>
                  </a:txBody>
                  <a:tcPr marL="64643" marR="64643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2500</a:t>
                      </a:r>
                    </a:p>
                  </a:txBody>
                  <a:tcPr marL="64643" marR="64643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1000</a:t>
                      </a:r>
                    </a:p>
                  </a:txBody>
                  <a:tcPr marL="64643" marR="64643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</a:tbl>
          </a:graphicData>
        </a:graphic>
      </p:graphicFrame>
      <p:pic>
        <p:nvPicPr>
          <p:cNvPr id="5179" name="Picture 6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1600" y="5011150"/>
            <a:ext cx="2160587" cy="1514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D:\Desktop\сбор ягод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011150"/>
            <a:ext cx="2448272" cy="1515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D:\Desktop\лес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085183"/>
            <a:ext cx="2573660" cy="1368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Рисунок 4" descr="ornamen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5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Рисунок 4" descr="ornamen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93175" y="0"/>
            <a:ext cx="250825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Рисунок 4" descr="ornamen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6607175"/>
            <a:ext cx="871378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642910" y="214290"/>
            <a:ext cx="7560841" cy="360000"/>
          </a:xfrm>
          <a:prstGeom prst="rect">
            <a:avLst/>
          </a:prstGeom>
          <a:gradFill>
            <a:gsLst>
              <a:gs pos="0">
                <a:srgbClr val="5E9EFF">
                  <a:alpha val="37000"/>
                </a:srgbClr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lIns="80039" tIns="40022" rIns="80039" bIns="40022" anchor="ctr"/>
          <a:lstStyle/>
          <a:p>
            <a:pPr algn="ctr">
              <a:defRPr/>
            </a:pPr>
            <a:r>
              <a:rPr lang="ru-RU" sz="1400" b="1" i="1" dirty="0">
                <a:solidFill>
                  <a:srgbClr val="FF0000"/>
                </a:solidFill>
                <a:latin typeface="+mn-lt"/>
              </a:rPr>
              <a:t>ОСНОВНЫЕ ПАРАМЕТРЫ </a:t>
            </a:r>
            <a:r>
              <a:rPr lang="ru-RU" sz="1400" b="1" i="1" dirty="0" smtClean="0">
                <a:solidFill>
                  <a:srgbClr val="FF0000"/>
                </a:solidFill>
                <a:latin typeface="+mn-lt"/>
              </a:rPr>
              <a:t>БЮДЖЕТА СЕЛЬСКОГО ПОСЕЛЕНИЯ МУЛЫМЬЯ ЗА 2020 г </a:t>
            </a:r>
            <a:endParaRPr lang="ru-RU" sz="1400" b="1" i="1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1428728" y="428604"/>
            <a:ext cx="6197140" cy="2071702"/>
            <a:chOff x="1361975" y="252849"/>
            <a:chExt cx="6790737" cy="3257425"/>
          </a:xfrm>
        </p:grpSpPr>
        <p:grpSp>
          <p:nvGrpSpPr>
            <p:cNvPr id="12" name="Группа 5"/>
            <p:cNvGrpSpPr/>
            <p:nvPr/>
          </p:nvGrpSpPr>
          <p:grpSpPr>
            <a:xfrm>
              <a:off x="1361975" y="252849"/>
              <a:ext cx="6659082" cy="3257425"/>
              <a:chOff x="1361975" y="252849"/>
              <a:chExt cx="6659082" cy="3257425"/>
            </a:xfrm>
          </p:grpSpPr>
          <p:pic>
            <p:nvPicPr>
              <p:cNvPr id="15" name="Picture 2" descr="http://clipart-library.com/img/527316.gif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895" b="9209"/>
              <a:stretch>
                <a:fillRect/>
              </a:stretch>
            </p:blipFill>
            <p:spPr bwMode="auto">
              <a:xfrm>
                <a:off x="1361975" y="252849"/>
                <a:ext cx="6659082" cy="32574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TextBox 2"/>
              <p:cNvSpPr txBox="1"/>
              <p:nvPr/>
            </p:nvSpPr>
            <p:spPr>
              <a:xfrm>
                <a:off x="3275855" y="1660737"/>
                <a:ext cx="1249905" cy="521263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2000" b="1">
                    <a:solidFill>
                      <a:schemeClr val="dk1"/>
                    </a:solidFill>
                    <a:latin typeface="Times New Roman" pitchFamily="18" charset="0"/>
                    <a:cs typeface="Times New Roman" pitchFamily="18" charset="0"/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r>
                  <a:rPr lang="ru-RU" dirty="0"/>
                  <a:t>Доходы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220072" y="1660737"/>
                <a:ext cx="1287558" cy="521263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2000" b="1">
                    <a:solidFill>
                      <a:schemeClr val="dk1"/>
                    </a:solidFill>
                    <a:latin typeface="Times New Roman" pitchFamily="18" charset="0"/>
                    <a:cs typeface="Times New Roman" pitchFamily="18" charset="0"/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r>
                  <a:rPr lang="ru-RU" dirty="0"/>
                  <a:t>Расходы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355976" y="1124744"/>
                <a:ext cx="936104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ru-RU" sz="8800" b="1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3" name="Прямоугольник 12"/>
            <p:cNvSpPr/>
            <p:nvPr/>
          </p:nvSpPr>
          <p:spPr>
            <a:xfrm>
              <a:off x="1596817" y="1937724"/>
              <a:ext cx="1762861" cy="7527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200" b="1" dirty="0" smtClean="0"/>
                <a:t>60268,9</a:t>
              </a:r>
              <a:endParaRPr lang="ru-RU" sz="3200" dirty="0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6137100" y="2050049"/>
              <a:ext cx="2015612" cy="7527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200" b="1" dirty="0" smtClean="0"/>
                <a:t>65029,3</a:t>
              </a:r>
              <a:endParaRPr lang="ru-RU" sz="3200" dirty="0"/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285720" y="2214554"/>
            <a:ext cx="3214710" cy="307777"/>
          </a:xfrm>
          <a:prstGeom prst="rect">
            <a:avLst/>
          </a:prstGeom>
          <a:solidFill>
            <a:srgbClr val="99FF99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Налоги на прибыль, доходы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3500430" y="2714620"/>
            <a:ext cx="297579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3786182" y="2214554"/>
            <a:ext cx="785818" cy="30777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6689,3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85720" y="2571744"/>
            <a:ext cx="3214710" cy="307777"/>
          </a:xfrm>
          <a:prstGeom prst="rect">
            <a:avLst/>
          </a:prstGeom>
          <a:solidFill>
            <a:srgbClr val="99FF99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Налоги на товары (работы, услуги)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3500430" y="3071810"/>
            <a:ext cx="297579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3786182" y="2571744"/>
            <a:ext cx="785818" cy="30777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3877,3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85720" y="2928934"/>
            <a:ext cx="3214710" cy="307777"/>
          </a:xfrm>
          <a:prstGeom prst="rect">
            <a:avLst/>
          </a:prstGeom>
          <a:solidFill>
            <a:srgbClr val="99FF99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Налоги на совокупный доход</a:t>
            </a:r>
          </a:p>
        </p:txBody>
      </p:sp>
      <p:cxnSp>
        <p:nvCxnSpPr>
          <p:cNvPr id="28" name="Прямая со стрелкой 27"/>
          <p:cNvCxnSpPr/>
          <p:nvPr/>
        </p:nvCxnSpPr>
        <p:spPr>
          <a:xfrm>
            <a:off x="3500430" y="3429000"/>
            <a:ext cx="297579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3786182" y="2928934"/>
            <a:ext cx="785818" cy="30777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167,9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85720" y="3643314"/>
            <a:ext cx="3214710" cy="307777"/>
          </a:xfrm>
          <a:prstGeom prst="rect">
            <a:avLst/>
          </a:prstGeom>
          <a:solidFill>
            <a:srgbClr val="99FF99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Государственная пошлина</a:t>
            </a:r>
          </a:p>
        </p:txBody>
      </p:sp>
      <p:cxnSp>
        <p:nvCxnSpPr>
          <p:cNvPr id="31" name="Прямая со стрелкой 30"/>
          <p:cNvCxnSpPr/>
          <p:nvPr/>
        </p:nvCxnSpPr>
        <p:spPr>
          <a:xfrm>
            <a:off x="3500430" y="3786190"/>
            <a:ext cx="297579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3786182" y="3643314"/>
            <a:ext cx="785818" cy="30777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16,2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85720" y="4000504"/>
            <a:ext cx="3214710" cy="738664"/>
          </a:xfrm>
          <a:prstGeom prst="rect">
            <a:avLst/>
          </a:prstGeom>
          <a:solidFill>
            <a:srgbClr val="99FF99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Доходы от использовании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имущества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муниципальной и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государственной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собственности</a:t>
            </a:r>
          </a:p>
        </p:txBody>
      </p:sp>
      <p:cxnSp>
        <p:nvCxnSpPr>
          <p:cNvPr id="34" name="Прямая со стрелкой 33"/>
          <p:cNvCxnSpPr/>
          <p:nvPr/>
        </p:nvCxnSpPr>
        <p:spPr>
          <a:xfrm>
            <a:off x="3500430" y="4357694"/>
            <a:ext cx="297579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3786182" y="4214818"/>
            <a:ext cx="785818" cy="30777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519,8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285720" y="4786322"/>
            <a:ext cx="3214710" cy="523220"/>
          </a:xfrm>
          <a:prstGeom prst="rect">
            <a:avLst/>
          </a:prstGeom>
          <a:solidFill>
            <a:srgbClr val="99FF99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Доходы от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оказания платных услуг и компенсации затрат государства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7" name="Прямая со стрелкой 36"/>
          <p:cNvCxnSpPr/>
          <p:nvPr/>
        </p:nvCxnSpPr>
        <p:spPr>
          <a:xfrm>
            <a:off x="3500430" y="5000636"/>
            <a:ext cx="297579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>
            <a:off x="3786182" y="4857760"/>
            <a:ext cx="785818" cy="30777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83,0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3786182" y="5429264"/>
            <a:ext cx="785818" cy="30777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8,2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285720" y="5357826"/>
            <a:ext cx="3214710" cy="523220"/>
          </a:xfrm>
          <a:prstGeom prst="rect">
            <a:avLst/>
          </a:prstGeom>
          <a:solidFill>
            <a:srgbClr val="99FF99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Штрафы, санкции, возмещение ущерба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1" name="Прямая со стрелкой 40"/>
          <p:cNvCxnSpPr/>
          <p:nvPr/>
        </p:nvCxnSpPr>
        <p:spPr>
          <a:xfrm>
            <a:off x="3500430" y="5643578"/>
            <a:ext cx="297579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/>
          <p:cNvSpPr/>
          <p:nvPr/>
        </p:nvSpPr>
        <p:spPr>
          <a:xfrm>
            <a:off x="285720" y="5929330"/>
            <a:ext cx="3214710" cy="307777"/>
          </a:xfrm>
          <a:prstGeom prst="rect">
            <a:avLst/>
          </a:prstGeom>
          <a:solidFill>
            <a:srgbClr val="99FF99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Прочие неналоговые доходы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285720" y="6286521"/>
            <a:ext cx="3214710" cy="523220"/>
          </a:xfrm>
          <a:prstGeom prst="rect">
            <a:avLst/>
          </a:prstGeom>
          <a:solidFill>
            <a:srgbClr val="99FF99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Безвозмездные поступления от других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4" name="Прямая со стрелкой 43"/>
          <p:cNvCxnSpPr/>
          <p:nvPr/>
        </p:nvCxnSpPr>
        <p:spPr>
          <a:xfrm>
            <a:off x="3500430" y="6072206"/>
            <a:ext cx="297579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>
            <a:off x="3500430" y="6429396"/>
            <a:ext cx="297579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Прямоугольник 45"/>
          <p:cNvSpPr/>
          <p:nvPr/>
        </p:nvSpPr>
        <p:spPr>
          <a:xfrm>
            <a:off x="3786182" y="5929330"/>
            <a:ext cx="785818" cy="30777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-0,4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3786182" y="6286520"/>
            <a:ext cx="785818" cy="30777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48176,3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786314" y="2571745"/>
            <a:ext cx="3000396" cy="307777"/>
          </a:xfrm>
          <a:prstGeom prst="rect">
            <a:avLst/>
          </a:prstGeom>
          <a:solidFill>
            <a:srgbClr val="99FF99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Общегосударственные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вопросы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9" name="Прямая со стрелкой 48"/>
          <p:cNvCxnSpPr/>
          <p:nvPr/>
        </p:nvCxnSpPr>
        <p:spPr>
          <a:xfrm>
            <a:off x="7786710" y="2714620"/>
            <a:ext cx="297579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Прямоугольник 49"/>
          <p:cNvSpPr/>
          <p:nvPr/>
        </p:nvSpPr>
        <p:spPr>
          <a:xfrm>
            <a:off x="8072462" y="2571744"/>
            <a:ext cx="785818" cy="30777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28249,3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4786314" y="2928934"/>
            <a:ext cx="3000396" cy="307777"/>
          </a:xfrm>
          <a:prstGeom prst="rect">
            <a:avLst/>
          </a:prstGeom>
          <a:solidFill>
            <a:srgbClr val="99FF99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Национальная оборона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2" name="Прямая со стрелкой 51"/>
          <p:cNvCxnSpPr/>
          <p:nvPr/>
        </p:nvCxnSpPr>
        <p:spPr>
          <a:xfrm>
            <a:off x="7786710" y="3071810"/>
            <a:ext cx="297579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Прямоугольник 52"/>
          <p:cNvSpPr/>
          <p:nvPr/>
        </p:nvSpPr>
        <p:spPr>
          <a:xfrm>
            <a:off x="8072462" y="2928934"/>
            <a:ext cx="785818" cy="30777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465,4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4786314" y="3286124"/>
            <a:ext cx="3000396" cy="523220"/>
          </a:xfrm>
          <a:prstGeom prst="rect">
            <a:avLst/>
          </a:prstGeom>
          <a:solidFill>
            <a:srgbClr val="99FF99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Национальная безопасность и правоохранительная деятельность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6" name="Прямая со стрелкой 55"/>
          <p:cNvCxnSpPr/>
          <p:nvPr/>
        </p:nvCxnSpPr>
        <p:spPr>
          <a:xfrm>
            <a:off x="7786710" y="3500438"/>
            <a:ext cx="297579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Прямоугольник 56"/>
          <p:cNvSpPr/>
          <p:nvPr/>
        </p:nvSpPr>
        <p:spPr>
          <a:xfrm>
            <a:off x="8072462" y="3357562"/>
            <a:ext cx="785818" cy="30777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124,1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4786314" y="3857628"/>
            <a:ext cx="3000396" cy="307777"/>
          </a:xfrm>
          <a:prstGeom prst="rect">
            <a:avLst/>
          </a:prstGeom>
          <a:solidFill>
            <a:srgbClr val="99FF99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Национальная экономика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9" name="Прямая со стрелкой 58"/>
          <p:cNvCxnSpPr/>
          <p:nvPr/>
        </p:nvCxnSpPr>
        <p:spPr>
          <a:xfrm>
            <a:off x="7786710" y="4000504"/>
            <a:ext cx="297579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Прямоугольник 59"/>
          <p:cNvSpPr/>
          <p:nvPr/>
        </p:nvSpPr>
        <p:spPr>
          <a:xfrm>
            <a:off x="8072462" y="3857628"/>
            <a:ext cx="785818" cy="30777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12974,7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4786314" y="4214818"/>
            <a:ext cx="3000396" cy="523220"/>
          </a:xfrm>
          <a:prstGeom prst="rect">
            <a:avLst/>
          </a:prstGeom>
          <a:solidFill>
            <a:srgbClr val="99FF99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Жилищно-коммунальное хозяйство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2" name="Прямая со стрелкой 61"/>
          <p:cNvCxnSpPr/>
          <p:nvPr/>
        </p:nvCxnSpPr>
        <p:spPr>
          <a:xfrm>
            <a:off x="7786710" y="4429132"/>
            <a:ext cx="297579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Прямоугольник 63"/>
          <p:cNvSpPr/>
          <p:nvPr/>
        </p:nvSpPr>
        <p:spPr>
          <a:xfrm>
            <a:off x="8072462" y="4286256"/>
            <a:ext cx="785818" cy="30777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9729,3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4786314" y="4857760"/>
            <a:ext cx="3000396" cy="307777"/>
          </a:xfrm>
          <a:prstGeom prst="rect">
            <a:avLst/>
          </a:prstGeom>
          <a:solidFill>
            <a:srgbClr val="99FF99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9" name="Прямая со стрелкой 68"/>
          <p:cNvCxnSpPr/>
          <p:nvPr/>
        </p:nvCxnSpPr>
        <p:spPr>
          <a:xfrm>
            <a:off x="7786710" y="5000636"/>
            <a:ext cx="297579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Прямоугольник 69"/>
          <p:cNvSpPr/>
          <p:nvPr/>
        </p:nvSpPr>
        <p:spPr>
          <a:xfrm>
            <a:off x="8072462" y="4857760"/>
            <a:ext cx="785818" cy="30777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209,6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786314" y="5286388"/>
            <a:ext cx="3000396" cy="307777"/>
          </a:xfrm>
          <a:prstGeom prst="rect">
            <a:avLst/>
          </a:prstGeom>
          <a:solidFill>
            <a:srgbClr val="99FF99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Культура , кинематография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2" name="Прямая со стрелкой 71"/>
          <p:cNvCxnSpPr/>
          <p:nvPr/>
        </p:nvCxnSpPr>
        <p:spPr>
          <a:xfrm>
            <a:off x="7786710" y="5429264"/>
            <a:ext cx="297579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Прямоугольник 72"/>
          <p:cNvSpPr/>
          <p:nvPr/>
        </p:nvSpPr>
        <p:spPr>
          <a:xfrm>
            <a:off x="8072462" y="5286388"/>
            <a:ext cx="785818" cy="30777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12880,9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4786314" y="5715016"/>
            <a:ext cx="3000396" cy="307777"/>
          </a:xfrm>
          <a:prstGeom prst="rect">
            <a:avLst/>
          </a:prstGeom>
          <a:solidFill>
            <a:srgbClr val="99FF99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Социальная политика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5" name="Прямая со стрелкой 74"/>
          <p:cNvCxnSpPr/>
          <p:nvPr/>
        </p:nvCxnSpPr>
        <p:spPr>
          <a:xfrm>
            <a:off x="7786710" y="5857892"/>
            <a:ext cx="297579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Прямоугольник 75"/>
          <p:cNvSpPr/>
          <p:nvPr/>
        </p:nvSpPr>
        <p:spPr>
          <a:xfrm>
            <a:off x="8072462" y="5715016"/>
            <a:ext cx="785818" cy="30777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396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7" name="Прямая со стрелкой 76"/>
          <p:cNvCxnSpPr/>
          <p:nvPr/>
        </p:nvCxnSpPr>
        <p:spPr>
          <a:xfrm>
            <a:off x="3500430" y="2357430"/>
            <a:ext cx="297579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Прямоугольник 77"/>
          <p:cNvSpPr/>
          <p:nvPr/>
        </p:nvSpPr>
        <p:spPr>
          <a:xfrm>
            <a:off x="285720" y="3286124"/>
            <a:ext cx="3214710" cy="307777"/>
          </a:xfrm>
          <a:prstGeom prst="rect">
            <a:avLst/>
          </a:prstGeom>
          <a:solidFill>
            <a:srgbClr val="99FF99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Налоги на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имущество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3786182" y="3286124"/>
            <a:ext cx="785818" cy="30777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731,3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5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500"/>
                            </p:stCondLst>
                            <p:childTnLst>
                              <p:par>
                                <p:cTn id="7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1500"/>
                            </p:stCondLst>
                            <p:childTnLst>
                              <p:par>
                                <p:cTn id="8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000"/>
                            </p:stCondLst>
                            <p:childTnLst>
                              <p:par>
                                <p:cTn id="8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0"/>
                            </p:stCondLst>
                            <p:childTnLst>
                              <p:par>
                                <p:cTn id="9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5500"/>
                            </p:stCondLst>
                            <p:childTnLst>
                              <p:par>
                                <p:cTn id="1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7500"/>
                            </p:stCondLst>
                            <p:childTnLst>
                              <p:par>
                                <p:cTn id="1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0"/>
                            </p:stCondLst>
                            <p:childTnLst>
                              <p:par>
                                <p:cTn id="12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9000"/>
                            </p:stCondLst>
                            <p:childTnLst>
                              <p:par>
                                <p:cTn id="1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0"/>
                            </p:stCondLst>
                            <p:childTnLst>
                              <p:par>
                                <p:cTn id="1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500"/>
                            </p:stCondLst>
                            <p:childTnLst>
                              <p:par>
                                <p:cTn id="1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1000"/>
                            </p:stCondLst>
                            <p:childTnLst>
                              <p:par>
                                <p:cTn id="1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3000"/>
                            </p:stCondLst>
                            <p:childTnLst>
                              <p:par>
                                <p:cTn id="16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4000"/>
                            </p:stCondLst>
                            <p:childTnLst>
                              <p:par>
                                <p:cTn id="1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4500"/>
                            </p:stCondLst>
                            <p:childTnLst>
                              <p:par>
                                <p:cTn id="1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500"/>
                            </p:stCondLst>
                            <p:childTnLst>
                              <p:par>
                                <p:cTn id="17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6500"/>
                            </p:stCondLst>
                            <p:childTnLst>
                              <p:par>
                                <p:cTn id="18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7000"/>
                            </p:stCondLst>
                            <p:childTnLst>
                              <p:par>
                                <p:cTn id="19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8000"/>
                            </p:stCondLst>
                            <p:childTnLst>
                              <p:par>
                                <p:cTn id="19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9000"/>
                            </p:stCondLst>
                            <p:childTnLst>
                              <p:par>
                                <p:cTn id="20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9500"/>
                            </p:stCondLst>
                            <p:childTnLst>
                              <p:par>
                                <p:cTn id="20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0500"/>
                            </p:stCondLst>
                            <p:childTnLst>
                              <p:par>
                                <p:cTn id="2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31500"/>
                            </p:stCondLst>
                            <p:childTnLst>
                              <p:par>
                                <p:cTn id="2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32000"/>
                            </p:stCondLst>
                            <p:childTnLst>
                              <p:par>
                                <p:cTn id="2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33000"/>
                            </p:stCondLst>
                            <p:childTnLst>
                              <p:par>
                                <p:cTn id="2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34000"/>
                            </p:stCondLst>
                            <p:childTnLst>
                              <p:par>
                                <p:cTn id="2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34500"/>
                            </p:stCondLst>
                            <p:childTnLst>
                              <p:par>
                                <p:cTn id="2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35500"/>
                            </p:stCondLst>
                            <p:childTnLst>
                              <p:par>
                                <p:cTn id="2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36500"/>
                            </p:stCondLst>
                            <p:childTnLst>
                              <p:par>
                                <p:cTn id="2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37000"/>
                            </p:stCondLst>
                            <p:childTnLst>
                              <p:par>
                                <p:cTn id="2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38000"/>
                            </p:stCondLst>
                            <p:childTnLst>
                              <p:par>
                                <p:cTn id="26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39000"/>
                            </p:stCondLst>
                            <p:childTnLst>
                              <p:par>
                                <p:cTn id="2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39500"/>
                            </p:stCondLst>
                            <p:childTnLst>
                              <p:par>
                                <p:cTn id="2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40500"/>
                            </p:stCondLst>
                            <p:childTnLst>
                              <p:par>
                                <p:cTn id="28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41500"/>
                            </p:stCondLst>
                            <p:childTnLst>
                              <p:par>
                                <p:cTn id="28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42000"/>
                            </p:stCondLst>
                            <p:childTnLst>
                              <p:par>
                                <p:cTn id="29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43000"/>
                            </p:stCondLst>
                            <p:childTnLst>
                              <p:par>
                                <p:cTn id="29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43500"/>
                            </p:stCondLst>
                            <p:childTnLst>
                              <p:par>
                                <p:cTn id="30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44500"/>
                            </p:stCondLst>
                            <p:childTnLst>
                              <p:par>
                                <p:cTn id="30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  <p:bldP spid="26" grpId="0" animBg="1"/>
      <p:bldP spid="27" grpId="0" animBg="1"/>
      <p:bldP spid="29" grpId="0" animBg="1"/>
      <p:bldP spid="30" grpId="0" animBg="1"/>
      <p:bldP spid="32" grpId="0" animBg="1"/>
      <p:bldP spid="33" grpId="0" animBg="1"/>
      <p:bldP spid="35" grpId="0" animBg="1"/>
      <p:bldP spid="36" grpId="0" animBg="1"/>
      <p:bldP spid="38" grpId="0" animBg="1"/>
      <p:bldP spid="39" grpId="0" animBg="1"/>
      <p:bldP spid="40" grpId="0" animBg="1"/>
      <p:bldP spid="42" grpId="0" animBg="1"/>
      <p:bldP spid="43" grpId="0" animBg="1"/>
      <p:bldP spid="46" grpId="0" animBg="1"/>
      <p:bldP spid="47" grpId="0" animBg="1"/>
      <p:bldP spid="48" grpId="0" animBg="1"/>
      <p:bldP spid="50" grpId="0" animBg="1"/>
      <p:bldP spid="51" grpId="0" animBg="1"/>
      <p:bldP spid="53" grpId="0" animBg="1"/>
      <p:bldP spid="55" grpId="0" animBg="1"/>
      <p:bldP spid="57" grpId="0" animBg="1"/>
      <p:bldP spid="58" grpId="0" animBg="1"/>
      <p:bldP spid="60" grpId="0" animBg="1"/>
      <p:bldP spid="61" grpId="0" animBg="1"/>
      <p:bldP spid="64" grpId="0" animBg="1"/>
      <p:bldP spid="68" grpId="0" animBg="1"/>
      <p:bldP spid="70" grpId="0" animBg="1"/>
      <p:bldP spid="71" grpId="0" animBg="1"/>
      <p:bldP spid="73" grpId="0" animBg="1"/>
      <p:bldP spid="74" grpId="0" animBg="1"/>
      <p:bldP spid="76" grpId="0" animBg="1"/>
      <p:bldP spid="78" grpId="0" animBg="1"/>
      <p:bldP spid="7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44625"/>
            <a:ext cx="8229600" cy="1152128"/>
          </a:xfrm>
          <a:prstGeom prst="round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Отчет главы сельского поселения 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ru-RU" sz="1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Мулымья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  </a:t>
            </a:r>
            <a:endParaRPr lang="ru-RU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о результатах 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 деятельности  администрации  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 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2020 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год</a:t>
            </a:r>
          </a:p>
        </p:txBody>
      </p:sp>
      <p:sp>
        <p:nvSpPr>
          <p:cNvPr id="9" name="Text Box 2"/>
          <p:cNvSpPr txBox="1">
            <a:spLocks noGrp="1" noChangeArrowheads="1"/>
          </p:cNvSpPr>
          <p:nvPr>
            <p:ph idx="1"/>
          </p:nvPr>
        </p:nvSpPr>
        <p:spPr>
          <a:xfrm>
            <a:off x="457200" y="1340770"/>
            <a:ext cx="8229600" cy="504056"/>
          </a:xfrm>
          <a:gradFill>
            <a:gsLst>
              <a:gs pos="0">
                <a:srgbClr val="5E9EFF">
                  <a:alpha val="37000"/>
                </a:srgbClr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0" scaled="1"/>
          </a:gra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039" tIns="40022" rIns="80039" bIns="40022" anchor="ctr"/>
          <a:lstStyle/>
          <a:p>
            <a:pPr algn="ctr">
              <a:defRPr/>
            </a:pPr>
            <a:r>
              <a:rPr lang="ru-RU" sz="2000" b="1" i="1" dirty="0" smtClean="0">
                <a:solidFill>
                  <a:srgbClr val="FF0000"/>
                </a:solidFill>
              </a:rPr>
              <a:t>Основные показатели жилищного фонда 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  <p:pic>
        <p:nvPicPr>
          <p:cNvPr id="9219" name="Рисунок 4" descr="ornamen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5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Рисунок 4" descr="ornamen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6607175"/>
            <a:ext cx="871378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Рисунок 4" descr="ornamen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93175" y="0"/>
            <a:ext cx="250825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244" name="Таблица 92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3547779"/>
              </p:ext>
            </p:extLst>
          </p:nvPr>
        </p:nvGraphicFramePr>
        <p:xfrm>
          <a:off x="467544" y="1772815"/>
          <a:ext cx="8280920" cy="47097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12014"/>
                <a:gridCol w="973109"/>
                <a:gridCol w="915633"/>
                <a:gridCol w="1163980"/>
                <a:gridCol w="1152680"/>
                <a:gridCol w="1152680"/>
                <a:gridCol w="1010824"/>
              </a:tblGrid>
              <a:tr h="6170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Наименование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58" marR="6745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Ед. изм.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58" marR="6745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2016г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58" marR="674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2017г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58" marR="674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2018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58" marR="674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2019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58" marR="674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2020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58" marR="67458" marT="0" marB="0"/>
                </a:tc>
              </a:tr>
              <a:tr h="52030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Жилищный фонд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58" marR="6745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тыс. м²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58" marR="6745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63, 1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58" marR="674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62,8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58" marR="674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64,3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58" marR="674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   66,5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58" marR="674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67,6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58" marR="67458" marT="0" marB="0"/>
                </a:tc>
              </a:tr>
              <a:tr h="51718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прирост/снижение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58" marR="6745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тыс. м²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58" marR="6745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0,9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58" marR="674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-0,3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58" marR="674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1,52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58" marR="674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2,2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58" marR="674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1,1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58" marR="67458" marT="0" marB="0"/>
                </a:tc>
              </a:tr>
              <a:tr h="53966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Ввод в действие жилых домов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58" marR="6745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тыс. м²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58" marR="6745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58" marR="674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0,2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58" marR="674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1,52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58" marR="674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2,2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58" marR="674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58" marR="67458" marT="0" marB="0"/>
                </a:tc>
              </a:tr>
              <a:tr h="26983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прирост/снижение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58" marR="6745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тыс. м²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58" marR="6745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-2,4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58" marR="674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58" marR="674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1,52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58" marR="674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  2,2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58" marR="674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-2,2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58" marR="67458" marT="0" marB="0"/>
                </a:tc>
              </a:tr>
              <a:tr h="80950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Ввод в </a:t>
                      </a:r>
                      <a:r>
                        <a:rPr lang="ru-RU" sz="1200" dirty="0">
                          <a:effectLst/>
                        </a:rPr>
                        <a:t>действие индивидуальных жилых домов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58" marR="6745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тыс. м²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58" marR="6745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0,9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58" marR="674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1,7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58" marR="674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1,36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58" marR="674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1,9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58" marR="6745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1,1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58" marR="67458" marT="0" marB="0"/>
                </a:tc>
              </a:tr>
              <a:tr h="26983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прирост/снижение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58" marR="6745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тыс. м²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58" marR="6745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-1,3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58" marR="674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0,8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58" marR="674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- 0,3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58" marR="674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0,54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58" marR="674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-0,8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58" marR="67458" marT="0" marB="0"/>
                </a:tc>
              </a:tr>
              <a:tr h="80950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Обеспеченность </a:t>
                      </a:r>
                      <a:r>
                        <a:rPr lang="ru-RU" sz="1200" dirty="0" smtClean="0">
                          <a:effectLst/>
                        </a:rPr>
                        <a:t>населения      жилой </a:t>
                      </a:r>
                      <a:r>
                        <a:rPr lang="ru-RU" sz="1200" dirty="0">
                          <a:effectLst/>
                        </a:rPr>
                        <a:t>площадью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58" marR="6745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м²/чел.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58" marR="6745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   27,9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58" marR="674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29,7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58" marR="674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22,7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58" marR="674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21,9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58" marR="674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23,1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58" marR="67458" marT="0" marB="0"/>
                </a:tc>
              </a:tr>
              <a:tr h="65478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прирост/снижение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58" marR="6745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м²/чел.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58" marR="6745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0,5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58" marR="674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1,8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58" marR="674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-7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58" marR="674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- 0,8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58" marR="674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1,2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7458" marR="67458" marT="0" marB="0"/>
                </a:tc>
              </a:tr>
            </a:tbl>
          </a:graphicData>
        </a:graphic>
      </p:graphicFrame>
      <p:sp>
        <p:nvSpPr>
          <p:cNvPr id="9245" name="Rectangle 56"/>
          <p:cNvSpPr>
            <a:spLocks noChangeArrowheads="1"/>
          </p:cNvSpPr>
          <p:nvPr/>
        </p:nvSpPr>
        <p:spPr bwMode="auto">
          <a:xfrm>
            <a:off x="569913" y="1574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06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39552" y="116632"/>
            <a:ext cx="8136904" cy="79208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Отчет главы сельского поселения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Мулымья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о результатах деятельности  администрации  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 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2020 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год</a:t>
            </a:r>
          </a:p>
        </p:txBody>
      </p:sp>
      <p:pic>
        <p:nvPicPr>
          <p:cNvPr id="24579" name="Рисунок 4" descr="ornamen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5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Рисунок 4" descr="ornamen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6607175"/>
            <a:ext cx="871378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Рисунок 4" descr="ornamen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93175" y="0"/>
            <a:ext cx="250825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"/>
          <p:cNvSpPr txBox="1">
            <a:spLocks noGrp="1" noChangeArrowheads="1"/>
          </p:cNvSpPr>
          <p:nvPr>
            <p:ph type="title"/>
          </p:nvPr>
        </p:nvSpPr>
        <p:spPr>
          <a:xfrm>
            <a:off x="457200" y="980728"/>
            <a:ext cx="8229600" cy="436910"/>
          </a:xfrm>
          <a:gradFill>
            <a:gsLst>
              <a:gs pos="0">
                <a:srgbClr val="5E9EFF">
                  <a:alpha val="37000"/>
                </a:srgbClr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0" scaled="1"/>
          </a:gra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039" tIns="40022" rIns="80039" bIns="40022"/>
          <a:lstStyle/>
          <a:p>
            <a:pPr>
              <a:defRPr/>
            </a:pPr>
            <a:r>
              <a:rPr lang="ru-RU" sz="1600" b="1" i="1" kern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БЛАГОУСТРОЙСТВО</a:t>
            </a:r>
            <a:endParaRPr lang="ru-RU" sz="1600" b="1" i="1" kern="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026" name="Picture 2" descr="D:\Desktop\отчет главы 2021\Благоустройство 2020 фото\Мулымья\тротуар мулымья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20" y="2493044"/>
            <a:ext cx="3456384" cy="39602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TextBox 2"/>
          <p:cNvSpPr txBox="1"/>
          <p:nvPr/>
        </p:nvSpPr>
        <p:spPr>
          <a:xfrm>
            <a:off x="463720" y="1770673"/>
            <a:ext cx="7739274" cy="369332"/>
          </a:xfrm>
          <a:prstGeom prst="rect">
            <a:avLst/>
          </a:prstGeom>
          <a:solidFill>
            <a:schemeClr val="lt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Тротуар в </a:t>
            </a:r>
            <a:r>
              <a:rPr lang="ru-RU" b="1" i="1" dirty="0" err="1" smtClean="0">
                <a:solidFill>
                  <a:srgbClr val="FF0000"/>
                </a:solidFill>
              </a:rPr>
              <a:t>п.Мулымья</a:t>
            </a:r>
            <a:r>
              <a:rPr lang="ru-RU" b="1" i="1" dirty="0" smtClean="0">
                <a:solidFill>
                  <a:srgbClr val="FF0000"/>
                </a:solidFill>
              </a:rPr>
              <a:t>                                       Уборка сухостойных деревьев 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92895"/>
            <a:ext cx="3384376" cy="39604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67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39552" y="116632"/>
            <a:ext cx="8136904" cy="79208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Отчет главы сельского поселения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Мулымья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о результатах деятельности  администрации  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 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2020 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год</a:t>
            </a:r>
          </a:p>
        </p:txBody>
      </p:sp>
      <p:pic>
        <p:nvPicPr>
          <p:cNvPr id="24579" name="Рисунок 4" descr="ornamen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5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Рисунок 4" descr="ornamen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6607175"/>
            <a:ext cx="871378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Рисунок 4" descr="ornamen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93175" y="0"/>
            <a:ext cx="250825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"/>
          <p:cNvSpPr txBox="1">
            <a:spLocks noGrp="1" noChangeArrowheads="1"/>
          </p:cNvSpPr>
          <p:nvPr>
            <p:ph type="title"/>
          </p:nvPr>
        </p:nvSpPr>
        <p:spPr>
          <a:xfrm>
            <a:off x="457200" y="980728"/>
            <a:ext cx="8229600" cy="436910"/>
          </a:xfrm>
          <a:gradFill>
            <a:gsLst>
              <a:gs pos="0">
                <a:srgbClr val="5E9EFF">
                  <a:alpha val="37000"/>
                </a:srgbClr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0" scaled="1"/>
          </a:gra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039" tIns="40022" rIns="80039" bIns="40022"/>
          <a:lstStyle/>
          <a:p>
            <a:pPr>
              <a:defRPr/>
            </a:pPr>
            <a:r>
              <a:rPr lang="ru-RU" sz="1600" b="1" i="1" kern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БЛАГОУСТРОЙСТВО</a:t>
            </a:r>
          </a:p>
        </p:txBody>
      </p:sp>
      <p:pic>
        <p:nvPicPr>
          <p:cNvPr id="13" name="Объект 12" descr="D:\Desktop\фото адм\2020\Благоустройство 2020 фото\шаим\автобусная остановка.jpg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26" y="2636911"/>
            <a:ext cx="3850842" cy="37444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4586" name="TextBox 18"/>
          <p:cNvSpPr txBox="1">
            <a:spLocks noChangeArrowheads="1"/>
          </p:cNvSpPr>
          <p:nvPr/>
        </p:nvSpPr>
        <p:spPr bwMode="auto">
          <a:xfrm>
            <a:off x="1258888" y="3929063"/>
            <a:ext cx="45275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 i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9552" y="1556793"/>
            <a:ext cx="7992888" cy="923330"/>
          </a:xfrm>
          <a:prstGeom prst="rect">
            <a:avLst/>
          </a:prstGeom>
          <a:solidFill>
            <a:schemeClr val="lt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i="1" smtClean="0">
                <a:solidFill>
                  <a:srgbClr val="FF0000"/>
                </a:solidFill>
              </a:rPr>
              <a:t> Обустройство  </a:t>
            </a:r>
            <a:r>
              <a:rPr lang="ru-RU" b="1" i="1" dirty="0" smtClean="0">
                <a:solidFill>
                  <a:srgbClr val="FF0000"/>
                </a:solidFill>
              </a:rPr>
              <a:t>автобусных остановок</a:t>
            </a:r>
          </a:p>
          <a:p>
            <a:r>
              <a:rPr lang="ru-RU" b="1" i="1" dirty="0">
                <a:solidFill>
                  <a:srgbClr val="FF0000"/>
                </a:solidFill>
              </a:rPr>
              <a:t> </a:t>
            </a:r>
            <a:r>
              <a:rPr lang="ru-RU" b="1" i="1" dirty="0" smtClean="0">
                <a:solidFill>
                  <a:srgbClr val="FF0000"/>
                </a:solidFill>
              </a:rPr>
              <a:t>              </a:t>
            </a:r>
            <a:r>
              <a:rPr lang="ru-RU" b="1" i="1" dirty="0" err="1" smtClean="0">
                <a:solidFill>
                  <a:srgbClr val="FF0000"/>
                </a:solidFill>
              </a:rPr>
              <a:t>с.Шаим</a:t>
            </a:r>
            <a:r>
              <a:rPr lang="ru-RU" b="1" i="1" dirty="0" smtClean="0">
                <a:solidFill>
                  <a:srgbClr val="FF0000"/>
                </a:solidFill>
              </a:rPr>
              <a:t>                                                                             </a:t>
            </a:r>
            <a:r>
              <a:rPr lang="ru-RU" b="1" i="1" dirty="0" err="1" smtClean="0">
                <a:solidFill>
                  <a:srgbClr val="FF0000"/>
                </a:solidFill>
              </a:rPr>
              <a:t>п.Назарово</a:t>
            </a:r>
            <a:r>
              <a:rPr lang="ru-RU" b="1" i="1" dirty="0" smtClean="0">
                <a:solidFill>
                  <a:srgbClr val="FF0000"/>
                </a:solidFill>
              </a:rPr>
              <a:t>  </a:t>
            </a:r>
          </a:p>
          <a:p>
            <a:pPr algn="ctr"/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11" name="Рисунок 10" descr="D:\Desktop\отчет главы 2021\Благоустройство 2020 фото\назарово\остановка назарово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36911"/>
            <a:ext cx="3528392" cy="37444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94436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39552" y="116632"/>
            <a:ext cx="8136904" cy="79208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Отчет главы сельского поселения </a:t>
            </a:r>
            <a:r>
              <a:rPr lang="ru-RU" sz="1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Мулымья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о результатах деятельности  администрации  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 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2020 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год</a:t>
            </a:r>
          </a:p>
        </p:txBody>
      </p:sp>
      <p:pic>
        <p:nvPicPr>
          <p:cNvPr id="24579" name="Рисунок 4" descr="ornamen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5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Рисунок 4" descr="ornamen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6607175"/>
            <a:ext cx="871378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Рисунок 4" descr="ornamen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93175" y="0"/>
            <a:ext cx="250825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"/>
          <p:cNvSpPr txBox="1">
            <a:spLocks noGrp="1" noChangeArrowheads="1"/>
          </p:cNvSpPr>
          <p:nvPr>
            <p:ph type="title"/>
          </p:nvPr>
        </p:nvSpPr>
        <p:spPr>
          <a:xfrm>
            <a:off x="457200" y="980728"/>
            <a:ext cx="8229600" cy="436910"/>
          </a:xfrm>
          <a:gradFill>
            <a:gsLst>
              <a:gs pos="0">
                <a:srgbClr val="5E9EFF">
                  <a:alpha val="37000"/>
                </a:srgbClr>
              </a:gs>
              <a:gs pos="39999">
                <a:srgbClr val="85C2FF"/>
              </a:gs>
              <a:gs pos="70000">
                <a:srgbClr val="C4D6EB"/>
              </a:gs>
              <a:gs pos="100000">
                <a:schemeClr val="bg1"/>
              </a:gs>
            </a:gsLst>
            <a:lin ang="0" scaled="1"/>
          </a:gra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039" tIns="40022" rIns="80039" bIns="40022"/>
          <a:lstStyle/>
          <a:p>
            <a:pPr>
              <a:defRPr/>
            </a:pPr>
            <a:r>
              <a:rPr lang="ru-RU" sz="1600" b="1" i="1" kern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БЛАГОУСТРОЙСТВО</a:t>
            </a:r>
          </a:p>
        </p:txBody>
      </p:sp>
      <p:pic>
        <p:nvPicPr>
          <p:cNvPr id="12" name="Объект 11" descr="D:\Desktop\отчет главы 2021\Благоустройство 2020 фото\назарово\переход назарово.jpg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38704"/>
            <a:ext cx="3744416" cy="4014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65814" y="1628800"/>
            <a:ext cx="7739274" cy="646331"/>
          </a:xfrm>
          <a:prstGeom prst="rect">
            <a:avLst/>
          </a:prstGeom>
          <a:solidFill>
            <a:schemeClr val="lt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Пешеходный переход </a:t>
            </a:r>
            <a:r>
              <a:rPr lang="ru-RU" b="1" i="1" dirty="0" err="1" smtClean="0">
                <a:solidFill>
                  <a:srgbClr val="FF0000"/>
                </a:solidFill>
              </a:rPr>
              <a:t>п.Назарово</a:t>
            </a:r>
            <a:r>
              <a:rPr lang="ru-RU" b="1" i="1" dirty="0" smtClean="0">
                <a:solidFill>
                  <a:srgbClr val="FF0000"/>
                </a:solidFill>
              </a:rPr>
              <a:t>                  Ремонт  Дома культуры  в  </a:t>
            </a:r>
          </a:p>
          <a:p>
            <a:r>
              <a:rPr lang="ru-RU" b="1" i="1" dirty="0">
                <a:solidFill>
                  <a:srgbClr val="FF0000"/>
                </a:solidFill>
              </a:rPr>
              <a:t> </a:t>
            </a:r>
            <a:r>
              <a:rPr lang="ru-RU" b="1" i="1" dirty="0" smtClean="0">
                <a:solidFill>
                  <a:srgbClr val="FF0000"/>
                </a:solidFill>
              </a:rPr>
              <a:t>                                                                                                </a:t>
            </a:r>
            <a:r>
              <a:rPr lang="ru-RU" b="1" i="1" dirty="0" err="1" smtClean="0">
                <a:solidFill>
                  <a:srgbClr val="FF0000"/>
                </a:solidFill>
              </a:rPr>
              <a:t>п.Назарово</a:t>
            </a:r>
            <a:r>
              <a:rPr lang="ru-RU" b="1" i="1" dirty="0" smtClean="0">
                <a:solidFill>
                  <a:srgbClr val="FF0000"/>
                </a:solidFill>
              </a:rPr>
              <a:t>  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14" name="Рисунок 13" descr="D:\Desktop\отчет главы 2021\Благоустройство 2020 фото\назарово\ремонт дома культуры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573" y="2474708"/>
            <a:ext cx="3636119" cy="3978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376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2006</TotalTime>
  <Words>1353</Words>
  <Application>Microsoft Office PowerPoint</Application>
  <PresentationFormat>Экран (4:3)</PresentationFormat>
  <Paragraphs>405</Paragraphs>
  <Slides>34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  ОТЧЁТ ГЛАВЫ СЕЛЬСКОГО ПОСЕЛЕНИЯ МУЛЫМЬЯ  о результатах деятельности администрации  за 2020 год</vt:lpstr>
      <vt:lpstr>Отчет главы сельского поселения Мулымья   о результатах деятельности администрации  за 2020 год</vt:lpstr>
      <vt:lpstr>Баланс трудовых ресурсов сельского поселения Мулымья</vt:lpstr>
      <vt:lpstr>Отчет главы сельского поселения Мулымья   о результатах  деятельности администрации  за 2020 год</vt:lpstr>
      <vt:lpstr>Презентация PowerPoint</vt:lpstr>
      <vt:lpstr>Отчет главы сельского поселения  Мулымья   о результатах  деятельности  администрации  за  2020 год</vt:lpstr>
      <vt:lpstr>БЛАГОУСТРОЙСТВО</vt:lpstr>
      <vt:lpstr>БЛАГОУСТРОЙСТВО</vt:lpstr>
      <vt:lpstr>БЛАГОУСТРОЙСТВО</vt:lpstr>
      <vt:lpstr>БЛАГОУСТРОЙСТВО</vt:lpstr>
      <vt:lpstr>БЛАГОУСТРОЙСТВО</vt:lpstr>
      <vt:lpstr>БЛАГОУСТРОЙСТВО</vt:lpstr>
      <vt:lpstr>БЛАГОУСТРОЙСТВО</vt:lpstr>
      <vt:lpstr>БЛАГОУСТРОЙСТВО</vt:lpstr>
      <vt:lpstr>БЛАГОУСТРОЙСТВО</vt:lpstr>
      <vt:lpstr>БЛАГОУСТРОЙСТВО</vt:lpstr>
      <vt:lpstr>БЛАГОУСТРОЙСТВО</vt:lpstr>
      <vt:lpstr>Презентация PowerPoint</vt:lpstr>
      <vt:lpstr>Культура сельского поселения Мулымья :     </vt:lpstr>
      <vt:lpstr>Основные показатели работы  учреждений культуры    </vt:lpstr>
      <vt:lpstr>КЛУБНЫЕ ОБЪЕДИНЕНИЯ </vt:lpstr>
      <vt:lpstr>Детские и подростковые клубные формирования</vt:lpstr>
      <vt:lpstr>Участие в  акции «Навстречу Победе»</vt:lpstr>
      <vt:lpstr>75 летие  Победы в Великой Отечественной Войне </vt:lpstr>
      <vt:lpstr>75 летие  Победы в Великой Отечественной Войне </vt:lpstr>
      <vt:lpstr>Библиотеки поселения, входящие в состав МУК Кондинская МЦБС</vt:lpstr>
      <vt:lpstr>Библиотечные       мероприятия  </vt:lpstr>
      <vt:lpstr>Библиотечные       мероприятия  </vt:lpstr>
      <vt:lpstr>Библиотечные       мероприятия  </vt:lpstr>
      <vt:lpstr>Отчет главы сельского поселения  Мулымья   о результатах деятельности администрации  за 2020 год</vt:lpstr>
      <vt:lpstr>Сотрудничество  администрации  поселения  с православной церковью</vt:lpstr>
      <vt:lpstr>Отчет главы сельского поселения Мулымья   о результатах деятельности  администрации  за 2020 год</vt:lpstr>
      <vt:lpstr>Отчет главы сельского поселения Мулымья   о результатах деятельности  администрации  за 2020 год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главы Сельского поселения Мулымья   о результатах деятельности администрации  за 2018 год</dc:title>
  <dc:creator>user7</dc:creator>
  <cp:lastModifiedBy>ZamGlav</cp:lastModifiedBy>
  <cp:revision>246</cp:revision>
  <dcterms:created xsi:type="dcterms:W3CDTF">2019-02-10T10:20:07Z</dcterms:created>
  <dcterms:modified xsi:type="dcterms:W3CDTF">2021-02-18T12:00:23Z</dcterms:modified>
</cp:coreProperties>
</file>